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476" r:id="rId2"/>
    <p:sldId id="256" r:id="rId3"/>
    <p:sldId id="340" r:id="rId4"/>
    <p:sldId id="515" r:id="rId5"/>
    <p:sldId id="491" r:id="rId6"/>
    <p:sldId id="493" r:id="rId7"/>
    <p:sldId id="492" r:id="rId8"/>
    <p:sldId id="516" r:id="rId9"/>
    <p:sldId id="477" r:id="rId10"/>
    <p:sldId id="478" r:id="rId11"/>
    <p:sldId id="524" r:id="rId12"/>
    <p:sldId id="479" r:id="rId13"/>
    <p:sldId id="481" r:id="rId14"/>
    <p:sldId id="483" r:id="rId15"/>
    <p:sldId id="535" r:id="rId16"/>
    <p:sldId id="528" r:id="rId17"/>
    <p:sldId id="523" r:id="rId18"/>
    <p:sldId id="485" r:id="rId19"/>
    <p:sldId id="486" r:id="rId20"/>
    <p:sldId id="488" r:id="rId21"/>
    <p:sldId id="490" r:id="rId22"/>
    <p:sldId id="536" r:id="rId23"/>
    <p:sldId id="537" r:id="rId24"/>
    <p:sldId id="526" r:id="rId25"/>
    <p:sldId id="517" r:id="rId26"/>
    <p:sldId id="494" r:id="rId27"/>
    <p:sldId id="495" r:id="rId28"/>
    <p:sldId id="496" r:id="rId29"/>
    <p:sldId id="497" r:id="rId30"/>
    <p:sldId id="498" r:id="rId31"/>
    <p:sldId id="500" r:id="rId32"/>
    <p:sldId id="504" r:id="rId33"/>
    <p:sldId id="502" r:id="rId34"/>
    <p:sldId id="503" r:id="rId35"/>
    <p:sldId id="518" r:id="rId36"/>
    <p:sldId id="507" r:id="rId37"/>
    <p:sldId id="508" r:id="rId38"/>
    <p:sldId id="509" r:id="rId39"/>
    <p:sldId id="510" r:id="rId40"/>
    <p:sldId id="511" r:id="rId41"/>
    <p:sldId id="512" r:id="rId42"/>
    <p:sldId id="513" r:id="rId43"/>
    <p:sldId id="529" r:id="rId44"/>
    <p:sldId id="530" r:id="rId45"/>
    <p:sldId id="533" r:id="rId46"/>
    <p:sldId id="538" r:id="rId47"/>
    <p:sldId id="519" r:id="rId4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476"/>
            <p14:sldId id="256"/>
            <p14:sldId id="340"/>
          </p14:sldIdLst>
        </p14:section>
        <p14:section name="Giới thiệu học phần" id="{7ECD22BB-A909-4A94-86EB-C84EA9A73197}">
          <p14:sldIdLst>
            <p14:sldId id="515"/>
            <p14:sldId id="491"/>
            <p14:sldId id="493"/>
            <p14:sldId id="492"/>
          </p14:sldIdLst>
        </p14:section>
        <p14:section name="Thời sự" id="{ED28AEDB-255E-4697-B1ED-AC86CE4F4698}">
          <p14:sldIdLst>
            <p14:sldId id="516"/>
            <p14:sldId id="477"/>
            <p14:sldId id="478"/>
            <p14:sldId id="524"/>
            <p14:sldId id="479"/>
            <p14:sldId id="481"/>
            <p14:sldId id="483"/>
            <p14:sldId id="535"/>
            <p14:sldId id="528"/>
            <p14:sldId id="523"/>
            <p14:sldId id="485"/>
          </p14:sldIdLst>
        </p14:section>
        <p14:section name="Đối tượng ATTT" id="{31482B67-B563-40AD-BD7B-9A37BF824E4F}">
          <p14:sldIdLst>
            <p14:sldId id="486"/>
            <p14:sldId id="488"/>
            <p14:sldId id="490"/>
            <p14:sldId id="536"/>
            <p14:sldId id="537"/>
            <p14:sldId id="526"/>
            <p14:sldId id="517"/>
            <p14:sldId id="494"/>
            <p14:sldId id="495"/>
          </p14:sldIdLst>
        </p14:section>
        <p14:section name="Khái niệm ATTT" id="{4AE76A44-853F-4A47-AC6E-607B6D0B57D9}">
          <p14:sldIdLst>
            <p14:sldId id="496"/>
            <p14:sldId id="497"/>
            <p14:sldId id="498"/>
            <p14:sldId id="500"/>
            <p14:sldId id="504"/>
            <p14:sldId id="502"/>
          </p14:sldIdLst>
        </p14:section>
        <p14:section name="Kêt thúc" id="{A0E75E35-8E84-4F55-A945-823058CCE14F}">
          <p14:sldIdLst>
            <p14:sldId id="503"/>
            <p14:sldId id="518"/>
            <p14:sldId id="507"/>
            <p14:sldId id="508"/>
            <p14:sldId id="509"/>
            <p14:sldId id="510"/>
            <p14:sldId id="511"/>
            <p14:sldId id="512"/>
            <p14:sldId id="513"/>
            <p14:sldId id="529"/>
            <p14:sldId id="530"/>
            <p14:sldId id="533"/>
            <p14:sldId id="538"/>
            <p14:sldId id="5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2" name="Anonymous" initials="Anonymous" lastIdx="1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092" autoAdjust="0"/>
  </p:normalViewPr>
  <p:slideViewPr>
    <p:cSldViewPr>
      <p:cViewPr varScale="1">
        <p:scale>
          <a:sx n="114" d="100"/>
          <a:sy n="114" d="100"/>
        </p:scale>
        <p:origin x="1506"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5-15T10:26:26.388" idx="9">
    <p:pos x="3116" y="1407"/>
    <p:text>Kết luận về nguy cơ</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8-05-15T10:29:26.233" idx="10">
    <p:pos x="4003" y="825"/>
    <p:text>Các lỗ hổng ở VN</p:text>
  </p:cm>
  <p:cm authorId="2" dt="2018-05-15T10:33:41.258" idx="11">
    <p:pos x="4147" y="921"/>
    <p:text>Cho thêm hình camera router có lỗ hổng
- So sánh tỷ lệ lổ hổng với tỷ lệ dân số</p:tex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a:solidFill>
          <a:srgbClr val="00FF00"/>
        </a:solidFill>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a:solidFill>
          <a:srgbClr val="00FF00"/>
        </a:solidFill>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a:solidFill>
          <a:srgbClr val="00FF00"/>
        </a:solidFill>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a:solidFill>
          <a:srgbClr val="00FF00"/>
        </a:solidFill>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30.08.2021</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30.08.2021</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viettimes.vn/tags/SW9U/iot.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116067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http://m.tinngan.vn/%27Trung-Quoc-co-hang-ngan-hacker-chuyen-tan-cong-mang%27_0-150-0-384264.html</a:t>
            </a:r>
          </a:p>
          <a:p>
            <a:r>
              <a:rPr lang="en-US"/>
              <a:t>https://dl.dropboxusercontent.com/u/72247729/Mandiant%20Report%20about%20APT1%20of%20China%20to%20US.pdf</a:t>
            </a:r>
            <a:endParaRPr lang="vi-VN"/>
          </a:p>
          <a:p>
            <a:r>
              <a:rPr lang="vi-VN"/>
              <a:t>Thuật ngữ </a:t>
            </a:r>
            <a:r>
              <a:rPr lang="vi-VN" b="1"/>
              <a:t>APT</a:t>
            </a:r>
            <a:r>
              <a:rPr lang="vi-VN"/>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lang="vi-VN" b="1"/>
              <a:t>là</a:t>
            </a:r>
            <a:r>
              <a:rPr lang="vi-VN"/>
              <a:t> một tổ chức tư nhân.</a:t>
            </a:r>
            <a:endParaRPr lang="en-US"/>
          </a:p>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11</a:t>
            </a:fld>
            <a:endParaRPr lang="en-US"/>
          </a:p>
        </p:txBody>
      </p:sp>
    </p:spTree>
    <p:extLst>
      <p:ext uri="{BB962C8B-B14F-4D97-AF65-F5344CB8AC3E}">
        <p14:creationId xmlns:p14="http://schemas.microsoft.com/office/powerpoint/2010/main" val="178308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http://dantri.com.vn/suc-manh-tri-thuc/gan-5-trieu-tai-khoan-va-mat-khau-gmail-bi-dang-tai-cong-khai-len-internet-941885.htm</a:t>
            </a:r>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12</a:t>
            </a:fld>
            <a:endParaRPr lang="ru-RU"/>
          </a:p>
        </p:txBody>
      </p:sp>
    </p:spTree>
    <p:extLst>
      <p:ext uri="{BB962C8B-B14F-4D97-AF65-F5344CB8AC3E}">
        <p14:creationId xmlns:p14="http://schemas.microsoft.com/office/powerpoint/2010/main" val="918196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http://www.pcworld.com.vn/articles/cong-nghe/an-ninh-mang/2015/06/1239484/kaspersky-bi-tan-cong-mang-trong-thoi-gian-dai/</a:t>
            </a:r>
          </a:p>
        </p:txBody>
      </p:sp>
      <p:sp>
        <p:nvSpPr>
          <p:cNvPr id="4" name="Slide Number Placeholder 3"/>
          <p:cNvSpPr>
            <a:spLocks noGrp="1"/>
          </p:cNvSpPr>
          <p:nvPr>
            <p:ph type="sldNum" sz="quarter" idx="10"/>
          </p:nvPr>
        </p:nvSpPr>
        <p:spPr/>
        <p:txBody>
          <a:bodyPr/>
          <a:lstStyle/>
          <a:p>
            <a:fld id="{DE483FAF-A420-4C7C-82DB-E5971B1D6D3D}" type="slidenum">
              <a:rPr lang="en-US" smtClean="0"/>
              <a:pPr/>
              <a:t>13</a:t>
            </a:fld>
            <a:endParaRPr lang="en-US"/>
          </a:p>
        </p:txBody>
      </p:sp>
    </p:spTree>
    <p:extLst>
      <p:ext uri="{BB962C8B-B14F-4D97-AF65-F5344CB8AC3E}">
        <p14:creationId xmlns:p14="http://schemas.microsoft.com/office/powerpoint/2010/main" val="38791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a:t>Theo </a:t>
            </a:r>
            <a:r>
              <a:rPr lang="vi-VN" i="1" dirty="0"/>
              <a:t>Business Insider</a:t>
            </a:r>
            <a:r>
              <a:rPr lang="vi-VN" dirty="0"/>
              <a:t>, Nicole Eagan, CEO của công ty an ninh mạng Darktrace, mới đây đã tiết lộ vụ tấn công hi hữu. Cụ thể, một sòng bạc đã trở thành nạn nhân của tin tặc khi kẻ gian tìm được lổ hổng thông qua một chiếc nhiệt kế thông minh được dùng để theo dõi nước trong hồ cá đặt ngay giữa sảnh.</a:t>
            </a:r>
            <a:r>
              <a:rPr lang="en-US" dirty="0"/>
              <a:t> </a:t>
            </a:r>
            <a:r>
              <a:rPr lang="vi-VN" dirty="0"/>
              <a:t>"Những kẻ tấn công đã sử dụng nhiệt kế thông minh để xâm nhập vào mạng nội bộ", Eagan chia sẻ. "Sau đó chúng tìm thông tin cá nhân của những tay chơi bạc lớn rồi lấy dữ liệu ra theo cách đã đi vào, qua nhiệt kế, rồi tải lên hệ thống lưu trữ đám mây".</a:t>
            </a:r>
          </a:p>
          <a:p>
            <a:r>
              <a:rPr lang="vi-VN" dirty="0"/>
              <a:t>Dữ liệu bị lấy có thể là thông tin về một số khách hàng chi tiêu nhiều nhất trong casino, cùng với các thông tin cá nhân khác. Tất cả được thực hiện nhờ việc kiểm soát một thiết bị IoT.</a:t>
            </a:r>
          </a:p>
          <a:p>
            <a:r>
              <a:rPr lang="en-US" dirty="0"/>
              <a:t>T</a:t>
            </a:r>
            <a:r>
              <a:rPr lang="vi-VN" dirty="0"/>
              <a:t>heo Eagan, sự gia tăng mạnh mẽ của các thiết bị kết nối thông minh như đèn, nhiệt kế... khiến cho mọi người dễ bị tấn công mạng hơn và đây là một ví dụ điển hình về rủi ro có thể xảy ra.</a:t>
            </a:r>
          </a:p>
          <a:p>
            <a:r>
              <a:rPr lang="vi-VN" dirty="0"/>
              <a:t>"Có rất nhiều thiết bị IoT, từ bộ đo nhiệt, hệ thống làm lạnh, hệ thống HVAC (Heating, Ventilation and Air conditioning - Nhiệt, thông gió và điều hòa không khí), đến những người mang thiết bị hỗ trợ Alexa của họ vào văn phòng", CEO này cho biết. "Nó mở rộng phạm vi tấn công và hầu hết những thiết bị này không được bảo vệ bởi các hệ thống phòng thủ truyền thống".</a:t>
            </a:r>
          </a:p>
          <a:p>
            <a:r>
              <a:rPr lang="vi-VN" dirty="0"/>
              <a:t>Cụ thể hơn, đó là việc các thiết bị IoT hiện nay có xu hướng được thiết kế rất cơ bản, không bao gồm các tính năng bảo mật bổ sung ngoài giao thức WPA2 phổ biến của mạng Wi-Fi. Mà trên thực tế, đây cũng không phải là một lớp bảo mật hoàn hảo. Tất nhiên, chúng đang được cải tiến để trở nên an toàn hơn, nhưng thế vẫn chưa đủ để tách xa khỏi sự dòm ngó của những kẻ tin tặc.</a:t>
            </a:r>
          </a:p>
          <a:p>
            <a:endParaRPr lang="en-US" dirty="0"/>
          </a:p>
        </p:txBody>
      </p:sp>
    </p:spTree>
    <p:extLst>
      <p:ext uri="{BB962C8B-B14F-4D97-AF65-F5344CB8AC3E}">
        <p14:creationId xmlns:p14="http://schemas.microsoft.com/office/powerpoint/2010/main" val="136825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20</a:t>
            </a:fld>
            <a:endParaRPr lang="en-US"/>
          </a:p>
        </p:txBody>
      </p:sp>
    </p:spTree>
    <p:extLst>
      <p:ext uri="{BB962C8B-B14F-4D97-AF65-F5344CB8AC3E}">
        <p14:creationId xmlns:p14="http://schemas.microsoft.com/office/powerpoint/2010/main" val="287029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21</a:t>
            </a:fld>
            <a:endParaRPr lang="ru-RU"/>
          </a:p>
        </p:txBody>
      </p:sp>
    </p:spTree>
    <p:extLst>
      <p:ext uri="{BB962C8B-B14F-4D97-AF65-F5344CB8AC3E}">
        <p14:creationId xmlns:p14="http://schemas.microsoft.com/office/powerpoint/2010/main" val="116544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22</a:t>
            </a:fld>
            <a:endParaRPr lang="ru-RU"/>
          </a:p>
        </p:txBody>
      </p:sp>
    </p:spTree>
    <p:extLst>
      <p:ext uri="{BB962C8B-B14F-4D97-AF65-F5344CB8AC3E}">
        <p14:creationId xmlns:p14="http://schemas.microsoft.com/office/powerpoint/2010/main" val="300664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23</a:t>
            </a:fld>
            <a:endParaRPr lang="ru-RU"/>
          </a:p>
        </p:txBody>
      </p:sp>
    </p:spTree>
    <p:extLst>
      <p:ext uri="{BB962C8B-B14F-4D97-AF65-F5344CB8AC3E}">
        <p14:creationId xmlns:p14="http://schemas.microsoft.com/office/powerpoint/2010/main" val="1166004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err="1"/>
              <a:t>Điểm</a:t>
            </a:r>
            <a:r>
              <a:rPr lang="en-US" b="1" i="0" baseline="0"/>
              <a:t> </a:t>
            </a:r>
            <a:r>
              <a:rPr lang="en-US" b="1" i="0" baseline="0" err="1"/>
              <a:t>yếu</a:t>
            </a:r>
            <a:r>
              <a:rPr lang="en-US" b="1" i="0" baseline="0"/>
              <a:t> </a:t>
            </a:r>
            <a:r>
              <a:rPr lang="en-US" b="1" i="0" baseline="0" err="1"/>
              <a:t>bảo</a:t>
            </a:r>
            <a:r>
              <a:rPr lang="en-US" b="1" i="0" baseline="0"/>
              <a:t> </a:t>
            </a:r>
            <a:r>
              <a:rPr lang="en-US" b="1" i="0" baseline="0" err="1"/>
              <a:t>mật</a:t>
            </a:r>
            <a:r>
              <a:rPr lang="en-US" b="1" i="0" baseline="0"/>
              <a:t> ở </a:t>
            </a:r>
            <a:r>
              <a:rPr lang="en-US" b="1" i="0" baseline="0" err="1"/>
              <a:t>Việt</a:t>
            </a:r>
            <a:r>
              <a:rPr lang="en-US" b="1" i="0" baseline="0"/>
              <a:t> Nam:</a:t>
            </a:r>
          </a:p>
          <a:p>
            <a:endParaRPr lang="en-US" baseline="0"/>
          </a:p>
          <a:p>
            <a:r>
              <a:rPr lang="vi-VN"/>
              <a:t>Theo thống kê của Cục ATTT, trong </a:t>
            </a:r>
            <a:r>
              <a:rPr lang="vi-VN" b="1"/>
              <a:t>316 ngàn camera giám sát được kết nối và công khai </a:t>
            </a:r>
            <a:r>
              <a:rPr lang="vi-VN"/>
              <a:t>trên mạng Internet thì có hơn </a:t>
            </a:r>
            <a:r>
              <a:rPr lang="vi-VN" b="1"/>
              <a:t>147 ngàn </a:t>
            </a:r>
            <a:r>
              <a:rPr lang="vi-VN"/>
              <a:t>thiết bị có </a:t>
            </a:r>
            <a:r>
              <a:rPr lang="vi-VN" b="1"/>
              <a:t>lỗ hổng</a:t>
            </a:r>
            <a:r>
              <a:rPr lang="vi-VN"/>
              <a:t>, chiếm </a:t>
            </a:r>
            <a:r>
              <a:rPr lang="en-US" b="1"/>
              <a:t>47</a:t>
            </a:r>
            <a:r>
              <a:rPr lang="vi-VN" b="1"/>
              <a:t>%</a:t>
            </a:r>
            <a:r>
              <a:rPr lang="vi-VN"/>
              <a:t>; về các thiết bị router</a:t>
            </a:r>
            <a:endParaRPr lang="en-US"/>
          </a:p>
          <a:p>
            <a:endParaRPr lang="en-US"/>
          </a:p>
          <a:p>
            <a:r>
              <a:rPr lang="vi-VN"/>
              <a:t>Kết quả nghiên cứu của Bkav hồi năm 2016 cho thấy: có hơn </a:t>
            </a:r>
            <a:r>
              <a:rPr lang="vi-VN" b="1"/>
              <a:t>5,6 triệu router</a:t>
            </a:r>
            <a:r>
              <a:rPr lang="vi-VN"/>
              <a:t> trên khắp thế giới có lỗ hổng, riêng tại Việt Nam con số này là </a:t>
            </a:r>
            <a:r>
              <a:rPr lang="vi-VN" b="1"/>
              <a:t>300 nghìn</a:t>
            </a:r>
            <a:r>
              <a:rPr lang="vi-VN"/>
              <a:t>, tương đương với 300 nghìn hệ thống mạng đang trong tình trạng bỏ ngỏ.</a:t>
            </a:r>
            <a:endParaRPr lang="en-US"/>
          </a:p>
          <a:p>
            <a:endParaRPr lang="en-US"/>
          </a:p>
          <a:p>
            <a:r>
              <a:rPr lang="en-US" err="1"/>
              <a:t>Thiếu</a:t>
            </a:r>
            <a:r>
              <a:rPr lang="en-US" baseline="0"/>
              <a:t> </a:t>
            </a:r>
            <a:r>
              <a:rPr lang="en-US" baseline="0" err="1"/>
              <a:t>bảo</a:t>
            </a:r>
            <a:r>
              <a:rPr lang="en-US" baseline="0"/>
              <a:t> </a:t>
            </a:r>
            <a:r>
              <a:rPr lang="en-US" baseline="0" err="1"/>
              <a:t>mật</a:t>
            </a:r>
            <a:r>
              <a:rPr lang="en-US" baseline="0"/>
              <a:t>: default password</a:t>
            </a:r>
          </a:p>
          <a:p>
            <a:endParaRPr lang="en-US"/>
          </a:p>
          <a:p>
            <a:endParaRPr lang="en-US"/>
          </a:p>
        </p:txBody>
      </p:sp>
    </p:spTree>
    <p:extLst>
      <p:ext uri="{BB962C8B-B14F-4D97-AF65-F5344CB8AC3E}">
        <p14:creationId xmlns:p14="http://schemas.microsoft.com/office/powerpoint/2010/main" val="304191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168352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2</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46935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Translated</a:t>
            </a:r>
            <a:r>
              <a:rPr lang="vi-VN" baseline="0"/>
              <a:t> by Google.</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28</a:t>
            </a:fld>
            <a:endParaRPr lang="ru-RU"/>
          </a:p>
        </p:txBody>
      </p:sp>
    </p:spTree>
    <p:extLst>
      <p:ext uri="{BB962C8B-B14F-4D97-AF65-F5344CB8AC3E}">
        <p14:creationId xmlns:p14="http://schemas.microsoft.com/office/powerpoint/2010/main" val="181677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Cùng biểu diễn một đơn vị</a:t>
            </a:r>
            <a:r>
              <a:rPr lang="en-US" dirty="0"/>
              <a:t>: </a:t>
            </a:r>
            <a:r>
              <a:rPr lang="vi-VN" dirty="0"/>
              <a:t>trong chữ số thập phân ta cùng ký hiệu 1, còn trong hệ đếm La Mã lại dùng ký hiệu I.</a:t>
            </a:r>
            <a:endParaRPr lang="en-US" dirty="0"/>
          </a:p>
          <a:p>
            <a:r>
              <a:rPr lang="vi-VN" sz="1800" b="0" i="0" dirty="0">
                <a:solidFill>
                  <a:srgbClr val="000000"/>
                </a:solidFill>
                <a:effectLst/>
                <a:latin typeface="Times New Roman" panose="02020603050405020304" pitchFamily="18" charset="0"/>
              </a:rPr>
              <a:t>Chẳng hạn ký hiệu "V“</a:t>
            </a: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 trong hệ đếm La Mã mang ý nghĩa là 5 đơn</a:t>
            </a: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vị nhưng trong hệ thống chữ La tinh nó mang nghĩa là chữ cái V</a:t>
            </a:r>
            <a:r>
              <a:rPr lang="vi-VN" dirty="0"/>
              <a:t> </a:t>
            </a:r>
            <a:endParaRPr lang="en-US" dirty="0"/>
          </a:p>
          <a:p>
            <a:endParaRPr lang="en-US" dirty="0"/>
          </a:p>
          <a:p>
            <a:r>
              <a:rPr lang="vi-VN" dirty="0"/>
              <a:t>Cũng là gật đầu</a:t>
            </a:r>
            <a:r>
              <a:rPr lang="en-US" dirty="0"/>
              <a:t>: </a:t>
            </a:r>
            <a:r>
              <a:rPr lang="vi-VN" dirty="0"/>
              <a:t> đối với nhiều dân tộc trên thế giới thì đó là tín hiệu thể hiện sự đồng tình; nhưng ngược lại, đối với người Hy Lạp, gật đầu để biểu lộ sự bất đồng. </a:t>
            </a:r>
            <a:endParaRPr lang="en-US" dirty="0"/>
          </a:p>
          <a:p>
            <a:endParaRPr lang="en-US" dirty="0"/>
          </a:p>
          <a:p>
            <a:endParaRPr lang="en-US" dirty="0"/>
          </a:p>
          <a:p>
            <a:br>
              <a:rPr lang="en-US" dirty="0"/>
            </a:br>
            <a:br>
              <a:rPr lang="vi-VN" dirty="0"/>
            </a:br>
            <a:endParaRPr lang="vi-VN" dirty="0"/>
          </a:p>
        </p:txBody>
      </p:sp>
      <p:sp>
        <p:nvSpPr>
          <p:cNvPr id="4" name="Slide Number Placeholder 3"/>
          <p:cNvSpPr>
            <a:spLocks noGrp="1"/>
          </p:cNvSpPr>
          <p:nvPr>
            <p:ph type="sldNum" sz="quarter" idx="10"/>
          </p:nvPr>
        </p:nvSpPr>
        <p:spPr/>
        <p:txBody>
          <a:bodyPr/>
          <a:lstStyle/>
          <a:p>
            <a:fld id="{391F8C0C-5812-497D-B352-B5908CC200C0}" type="slidenum">
              <a:rPr lang="ru-RU" smtClean="0"/>
              <a:t>29</a:t>
            </a:fld>
            <a:endParaRPr lang="ru-RU"/>
          </a:p>
        </p:txBody>
      </p:sp>
    </p:spTree>
    <p:extLst>
      <p:ext uri="{BB962C8B-B14F-4D97-AF65-F5344CB8AC3E}">
        <p14:creationId xmlns:p14="http://schemas.microsoft.com/office/powerpoint/2010/main" val="1211236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Có</a:t>
            </a:r>
            <a:r>
              <a:rPr lang="vi-VN" baseline="0"/>
              <a:t> hợp lý không?</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30</a:t>
            </a:fld>
            <a:endParaRPr lang="ru-RU"/>
          </a:p>
        </p:txBody>
      </p:sp>
    </p:spTree>
    <p:extLst>
      <p:ext uri="{BB962C8B-B14F-4D97-AF65-F5344CB8AC3E}">
        <p14:creationId xmlns:p14="http://schemas.microsoft.com/office/powerpoint/2010/main" val="423582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http://www.jaringankita.com/blog/wan-network-protocols</a:t>
            </a:r>
          </a:p>
        </p:txBody>
      </p:sp>
      <p:sp>
        <p:nvSpPr>
          <p:cNvPr id="4" name="Slide Number Placeholder 3"/>
          <p:cNvSpPr>
            <a:spLocks noGrp="1"/>
          </p:cNvSpPr>
          <p:nvPr>
            <p:ph type="sldNum" sz="quarter" idx="10"/>
          </p:nvPr>
        </p:nvSpPr>
        <p:spPr/>
        <p:txBody>
          <a:bodyPr/>
          <a:lstStyle/>
          <a:p>
            <a:fld id="{391F8C0C-5812-497D-B352-B5908CC200C0}" type="slidenum">
              <a:rPr lang="ru-RU" smtClean="0"/>
              <a:t>33</a:t>
            </a:fld>
            <a:endParaRPr lang="ru-RU"/>
          </a:p>
        </p:txBody>
      </p:sp>
    </p:spTree>
    <p:extLst>
      <p:ext uri="{BB962C8B-B14F-4D97-AF65-F5344CB8AC3E}">
        <p14:creationId xmlns:p14="http://schemas.microsoft.com/office/powerpoint/2010/main" val="921434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http://wirelesscabin.triagnosys.com/html/demo.html</a:t>
            </a:r>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10625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35</a:t>
            </a:fld>
            <a:endParaRPr lang="ru-RU"/>
          </a:p>
        </p:txBody>
      </p:sp>
    </p:spTree>
    <p:extLst>
      <p:ext uri="{BB962C8B-B14F-4D97-AF65-F5344CB8AC3E}">
        <p14:creationId xmlns:p14="http://schemas.microsoft.com/office/powerpoint/2010/main" val="66773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Wingdings" pitchFamily="2" charset="2"/>
              <a:buChar char="§"/>
            </a:pPr>
            <a:r>
              <a:rPr lang="vi-VN" sz="1200" kern="1200">
                <a:solidFill>
                  <a:schemeClr val="tx1"/>
                </a:solidFill>
                <a:effectLst/>
                <a:latin typeface="+mn-lt"/>
                <a:ea typeface="+mn-ea"/>
                <a:cs typeface="+mn-cs"/>
              </a:rPr>
              <a:t>Về</a:t>
            </a:r>
            <a:r>
              <a:rPr lang="vi-VN" sz="1200" kern="1200" baseline="0">
                <a:solidFill>
                  <a:schemeClr val="tx1"/>
                </a:solidFill>
                <a:effectLst/>
                <a:latin typeface="+mn-lt"/>
                <a:ea typeface="+mn-ea"/>
                <a:cs typeface="+mn-cs"/>
              </a:rPr>
              <a:t> thuật ngữ tiếng Anh: chỉ có «information security»</a:t>
            </a:r>
            <a:endParaRPr lang="ru-RU" sz="1200" kern="1200" baseline="0">
              <a:solidFill>
                <a:schemeClr val="tx1"/>
              </a:solidFill>
              <a:effectLst/>
              <a:latin typeface="+mn-lt"/>
              <a:ea typeface="+mn-ea"/>
              <a:cs typeface="+mn-cs"/>
            </a:endParaRPr>
          </a:p>
          <a:p>
            <a:pPr marL="171450" lvl="0" indent="-171450">
              <a:buFont typeface="Wingdings" pitchFamily="2" charset="2"/>
              <a:buChar char="§"/>
            </a:pPr>
            <a:r>
              <a:rPr lang="ru-RU" sz="1200" kern="1200" baseline="0">
                <a:solidFill>
                  <a:schemeClr val="tx1"/>
                </a:solidFill>
                <a:effectLst/>
                <a:latin typeface="+mn-lt"/>
                <a:ea typeface="+mn-ea"/>
                <a:cs typeface="+mn-cs"/>
              </a:rPr>
              <a:t>Русский: </a:t>
            </a:r>
            <a:r>
              <a:rPr lang="en-US" sz="1200" kern="1200" baseline="0">
                <a:solidFill>
                  <a:schemeClr val="tx1"/>
                </a:solidFill>
                <a:effectLst/>
                <a:latin typeface="+mn-lt"/>
                <a:ea typeface="+mn-ea"/>
                <a:cs typeface="+mn-cs"/>
              </a:rPr>
              <a:t>http://www.securitylab.ru/blog/personal/aguryanov/29946.php</a:t>
            </a:r>
            <a:r>
              <a:rPr lang="ru-RU" sz="1200" kern="1200" baseline="0">
                <a:solidFill>
                  <a:schemeClr val="tx1"/>
                </a:solidFill>
                <a:effectLst/>
                <a:latin typeface="+mn-lt"/>
                <a:ea typeface="+mn-ea"/>
                <a:cs typeface="+mn-cs"/>
              </a:rPr>
              <a:t> (Срав. «Инфомрационная безопасность» и «Защита инфомрации»)</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3576846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to</a:t>
            </a:r>
            <a:r>
              <a:rPr lang="en-US" baseline="0"/>
              <a:t> be confused with </a:t>
            </a:r>
            <a:r>
              <a:rPr lang="en-US"/>
              <a:t>Central Intelligence Agency</a:t>
            </a:r>
          </a:p>
        </p:txBody>
      </p:sp>
      <p:sp>
        <p:nvSpPr>
          <p:cNvPr id="4" name="Slide Number Placeholder 3"/>
          <p:cNvSpPr>
            <a:spLocks noGrp="1"/>
          </p:cNvSpPr>
          <p:nvPr>
            <p:ph type="sldNum" sz="quarter" idx="10"/>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1720090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 sao thất</a:t>
            </a:r>
            <a:r>
              <a:rPr lang="en-US" baseline="0"/>
              <a:t> bản!</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92083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r>
              <a:rPr lang="vi-VN" sz="1200" kern="1200">
                <a:solidFill>
                  <a:schemeClr val="tx1"/>
                </a:solidFill>
                <a:effectLst/>
                <a:latin typeface="+mn-lt"/>
                <a:ea typeface="+mn-ea"/>
                <a:cs typeface="+mn-cs"/>
              </a:rPr>
              <a:t>Nhấn</a:t>
            </a:r>
            <a:r>
              <a:rPr lang="vi-VN" sz="1200" kern="1200" baseline="0">
                <a:solidFill>
                  <a:schemeClr val="tx1"/>
                </a:solidFill>
                <a:effectLst/>
                <a:latin typeface="+mn-lt"/>
                <a:ea typeface="+mn-ea"/>
                <a:cs typeface="+mn-cs"/>
              </a:rPr>
              <a:t> mạnh thêm về khái niệm:</a:t>
            </a:r>
          </a:p>
          <a:p>
            <a:pPr marL="628650" lvl="1" indent="-171450">
              <a:buFont typeface="Wingdings" pitchFamily="2" charset="2"/>
              <a:buChar char="§"/>
            </a:pPr>
            <a:r>
              <a:rPr lang="vi-VN" sz="1200" kern="1200">
                <a:solidFill>
                  <a:schemeClr val="tx1"/>
                </a:solidFill>
                <a:effectLst/>
                <a:latin typeface="+mn-lt"/>
                <a:ea typeface="+mn-ea"/>
                <a:cs typeface="+mn-cs"/>
              </a:rPr>
              <a:t>An toàn thông tin: là bảo vệ thông tin, hệ thống thông tin của mình (trước tác động của con người hoặc các yếu tố tự nhiên)</a:t>
            </a:r>
          </a:p>
          <a:p>
            <a:pPr marL="628650" lvl="1" indent="-171450">
              <a:buFont typeface="Wingdings" pitchFamily="2" charset="2"/>
              <a:buChar char="§"/>
            </a:pPr>
            <a:r>
              <a:rPr lang="vi-VN" sz="1200" kern="1200">
                <a:solidFill>
                  <a:schemeClr val="tx1"/>
                </a:solidFill>
                <a:effectLst/>
                <a:latin typeface="+mn-lt"/>
                <a:ea typeface="+mn-ea"/>
                <a:cs typeface="+mn-cs"/>
              </a:rPr>
              <a:t>An ninh thông tin: là bảo vệ mình (xã hội) trước tác động của thông tin từ phía đối phương</a:t>
            </a:r>
          </a:p>
          <a:p>
            <a:pPr marL="171450" lvl="0" indent="-171450">
              <a:buFont typeface="Wingdings" pitchFamily="2" charset="2"/>
              <a:buChar char="§"/>
            </a:pPr>
            <a:r>
              <a:rPr lang="vi-VN" sz="1200" kern="1200">
                <a:solidFill>
                  <a:schemeClr val="tx1"/>
                </a:solidFill>
                <a:effectLst/>
                <a:latin typeface="+mn-lt"/>
                <a:ea typeface="+mn-ea"/>
                <a:cs typeface="+mn-cs"/>
              </a:rPr>
              <a:t>Về</a:t>
            </a:r>
            <a:r>
              <a:rPr lang="vi-VN" sz="1200" kern="1200" baseline="0">
                <a:solidFill>
                  <a:schemeClr val="tx1"/>
                </a:solidFill>
                <a:effectLst/>
                <a:latin typeface="+mn-lt"/>
                <a:ea typeface="+mn-ea"/>
                <a:cs typeface="+mn-cs"/>
              </a:rPr>
              <a:t> thuật ngữ tiếng Anh: chỉ có «information security»</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42</a:t>
            </a:fld>
            <a:endParaRPr lang="ru-RU"/>
          </a:p>
        </p:txBody>
      </p:sp>
    </p:spTree>
    <p:extLst>
      <p:ext uri="{BB962C8B-B14F-4D97-AF65-F5344CB8AC3E}">
        <p14:creationId xmlns:p14="http://schemas.microsoft.com/office/powerpoint/2010/main" val="843195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43</a:t>
            </a:fld>
            <a:endParaRPr lang="ru-RU"/>
          </a:p>
        </p:txBody>
      </p:sp>
    </p:spTree>
    <p:extLst>
      <p:ext uri="{BB962C8B-B14F-4D97-AF65-F5344CB8AC3E}">
        <p14:creationId xmlns:p14="http://schemas.microsoft.com/office/powerpoint/2010/main" val="383335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155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Theo số liệu từ hãng nghiên cứu Gartner ước tính trong năm 2017 sẽ có tới 8,4 tỷ thiết bị thông minh kết nối mạng lưới Internet, như: SmartTV, điện thoại thông minh, camera an ninh, hệ thống báo dộng tự động, ô tô, GPS, các thiết bị công nghiệp trong dây chuyền sản xuất của các nhà máy, xí nghiệp,… được sử dụng trên toàn cầu. </a:t>
            </a:r>
            <a:endParaRPr lang="en-US" dirty="0"/>
          </a:p>
          <a:p>
            <a:r>
              <a:rPr lang="vi-VN" dirty="0"/>
              <a:t>Dự kiến đến năm 2020, số lượng thiết bị </a:t>
            </a:r>
            <a:r>
              <a:rPr lang="vi-VN" dirty="0">
                <a:hlinkClick r:id="rId3"/>
              </a:rPr>
              <a:t>IoT</a:t>
            </a:r>
            <a:r>
              <a:rPr lang="vi-VN" dirty="0"/>
              <a:t> này sẽ tăng lên tới 25 tỷ thiết bị.Theo đó, các thiết bị thông minh có kết nối Internet (IoT– Internet of Things) đang là tiêu điểm tấn công các mã độc, nhằm theo dõi người dùng, thu thập dữ liệu, đe dọa hoặc tống tiền họ</a:t>
            </a:r>
            <a:r>
              <a:rPr lang="en-US" dirty="0"/>
              <a:t>.</a:t>
            </a:r>
          </a:p>
          <a:p>
            <a:r>
              <a:rPr lang="vi-VN" dirty="0"/>
              <a:t>Cũng theo dự đoán của Cục ATTT, đến năm 2020 trên thế giới sẽ có 20,8 tỷ thiết bị IoT so với con số 8,4 tỷ thiết bị của năm 2017, 6,4 tỷ thiết bị của năm 2016. Như vậy tốc độ tăng trưởng là 30%. Doanh thu cũng rất lớn, đạt khoảng  3000 tỷ USD vào năm 2020.</a:t>
            </a:r>
            <a:endParaRPr lang="en-US" dirty="0"/>
          </a:p>
          <a:p>
            <a:endParaRPr lang="vi-VN" dirty="0"/>
          </a:p>
        </p:txBody>
      </p:sp>
    </p:spTree>
    <p:extLst>
      <p:ext uri="{BB962C8B-B14F-4D97-AF65-F5344CB8AC3E}">
        <p14:creationId xmlns:p14="http://schemas.microsoft.com/office/powerpoint/2010/main" val="256010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381482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112716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1885744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8</a:t>
            </a:fld>
            <a:endParaRPr lang="ru-RU"/>
          </a:p>
        </p:txBody>
      </p:sp>
    </p:spTree>
    <p:extLst>
      <p:ext uri="{BB962C8B-B14F-4D97-AF65-F5344CB8AC3E}">
        <p14:creationId xmlns:p14="http://schemas.microsoft.com/office/powerpoint/2010/main" val="283645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Stuxnet chính là một con worm và nó hoạt động theo 3 giai đoạn. Đầu tiên, nó sẽ nhắm đến các máy tính sử dụng Windows để lây nhiễm và tiếp tục lan truyền qua mạng bằng biện pháp tự sao chép. Sau đó, Stuxnet sẽ nhắm vào Step7, một phần mềm chạy trên Windows do Siemens phát triển để kiểm soát các thiết bị công nghiệp, ví dụ như van, lò nung... Cuối cùng, sâu này sẽ tìm cách phá hỏng các bộ lập trình logic (programmable logic controller - PLC, dùng để kiểm soát các hệ thống, máy móc và công cụ dùng trong công nghiệp).</a:t>
            </a:r>
          </a:p>
          <a:p>
            <a:r>
              <a:rPr lang="vi-VN"/>
              <a:t>Cũng vì khả năng của mình mà chủ nhân của Stuxnet có thể bí mật trinh thám xem những hệ thống công nghiệp nào được sử dụng ở cơ sở sản xuất của nạn nhân. Chúng thậm chí còn có thể làm cho các máy li tâm quay nhanh đến nỗi hỏng trục mà người vận hành không hề hay biết. (Tính đến ngày hôm nay Iran cũng chưa xác nhận một bài báo nói rằng Stuxnet đã làm hỏng một số máy li tâm của họ).</a:t>
            </a:r>
          </a:p>
          <a:p>
            <a:r>
              <a:rPr lang="vi-VN"/>
              <a:t>Và</a:t>
            </a:r>
            <a:r>
              <a:rPr lang="vi-VN" baseline="0"/>
              <a:t> nhiều hiểm họa khác</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9</a:t>
            </a:fld>
            <a:endParaRPr lang="ru-RU"/>
          </a:p>
        </p:txBody>
      </p:sp>
    </p:spTree>
    <p:extLst>
      <p:ext uri="{BB962C8B-B14F-4D97-AF65-F5344CB8AC3E}">
        <p14:creationId xmlns:p14="http://schemas.microsoft.com/office/powerpoint/2010/main" val="305960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http://m.tinngan.vn/%27Trung-Quoc-co-hang-ngan-hacker-chuyen-tan-cong-mang%27_0-150-0-384264.html</a:t>
            </a:r>
          </a:p>
          <a:p>
            <a:r>
              <a:rPr lang="en-US"/>
              <a:t>https://dl.dropboxusercontent.com/u/72247729/Mandiant%20Report%20about%20APT1%20of%20China%20to%20US.pdf</a:t>
            </a:r>
            <a:endParaRPr lang="vi-VN"/>
          </a:p>
          <a:p>
            <a:r>
              <a:rPr lang="vi-VN"/>
              <a:t>Thuật ngữ </a:t>
            </a:r>
            <a:r>
              <a:rPr lang="vi-VN" b="1"/>
              <a:t>APT</a:t>
            </a:r>
            <a:r>
              <a:rPr lang="vi-VN"/>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lang="vi-VN" b="1"/>
              <a:t>là</a:t>
            </a:r>
            <a:r>
              <a:rPr lang="vi-VN"/>
              <a:t> một tổ chức tư nhân.</a:t>
            </a:r>
            <a:endParaRPr lang="en-US"/>
          </a:p>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10</a:t>
            </a:fld>
            <a:endParaRPr lang="en-US"/>
          </a:p>
        </p:txBody>
      </p:sp>
    </p:spTree>
    <p:extLst>
      <p:ext uri="{BB962C8B-B14F-4D97-AF65-F5344CB8AC3E}">
        <p14:creationId xmlns:p14="http://schemas.microsoft.com/office/powerpoint/2010/main" val="243002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a:t>Click to edit Master title style</a:t>
            </a:r>
            <a:r>
              <a:rPr lang="vi-VN" dirty="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476672"/>
            <a:ext cx="9144000" cy="6381328"/>
          </a:xfrm>
        </p:spPr>
        <p:txBody>
          <a:bodyPr/>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504056"/>
          </a:xfrm>
          <a:solidFill>
            <a:schemeClr val="tx2">
              <a:lumMod val="40000"/>
              <a:lumOff val="60000"/>
            </a:schemeClr>
          </a:solidFill>
        </p:spPr>
        <p:txBody>
          <a:bodyPr>
            <a:noAutofit/>
          </a:bodyPr>
          <a:lstStyle>
            <a:lvl1pPr>
              <a:defRPr sz="3200" b="1" baseline="0">
                <a:solidFill>
                  <a:srgbClr val="FFFF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16348726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688909"/>
            <a:ext cx="3717364" cy="430887"/>
          </a:xfrm>
        </p:spPr>
        <p:txBody>
          <a:bodyPr/>
          <a:lstStyle>
            <a:lvl1pPr algn="l">
              <a:defRPr sz="21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55979" indent="-255979">
              <a:defRPr>
                <a:solidFill>
                  <a:schemeClr val="tx1"/>
                </a:solidFill>
              </a:defRPr>
            </a:lvl1pPr>
            <a:lvl2pPr marL="517909" indent="-261932">
              <a:defRPr>
                <a:solidFill>
                  <a:schemeClr val="tx1"/>
                </a:solidFill>
              </a:defRPr>
            </a:lvl2pPr>
            <a:lvl3pPr marL="772697" indent="-255979">
              <a:defRPr>
                <a:solidFill>
                  <a:schemeClr val="tx1"/>
                </a:solidFill>
              </a:defRPr>
            </a:lvl3pPr>
            <a:lvl4pPr marL="1028675" indent="-255979">
              <a:defRPr>
                <a:solidFill>
                  <a:schemeClr val="tx1"/>
                </a:solidFill>
              </a:defRPr>
            </a:lvl4pPr>
            <a:lvl5pPr marL="1282272" indent="-253598">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2638425" y="6446852"/>
            <a:ext cx="2895600" cy="365125"/>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5848350" y="6467484"/>
            <a:ext cx="2133600" cy="365125"/>
          </a:xfrm>
        </p:spPr>
        <p:txBody>
          <a:bodyPr/>
          <a:lstStyle>
            <a:lvl1pPr algn="ctr">
              <a:defRPr sz="1350" b="1">
                <a:solidFill>
                  <a:schemeClr val="bg1"/>
                </a:solidFill>
              </a:defRPr>
            </a:lvl1pPr>
          </a:lstStyle>
          <a:p>
            <a:fld id="{427993A3-B38B-47AC-B942-069007B98EA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7420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 id="2147483666" r:id="rId16"/>
    <p:sldLayoutId id="2147483667"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comments" Target="../comments/commen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Thông tin về giảng viên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a:t>
            </a:fld>
            <a:endParaRPr lang="ru-RU"/>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7236200" cy="379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711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2/2013: Mandiant</a:t>
            </a:r>
            <a:r>
              <a:rPr lang="en-US"/>
              <a:t> nói</a:t>
            </a:r>
            <a:r>
              <a:rPr lang="vi-VN"/>
              <a:t> về Đơn vị 61398</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10</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57" y="1828800"/>
            <a:ext cx="8909116" cy="400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0876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dirty="0"/>
              <a:t>5/2017</a:t>
            </a:r>
            <a:r>
              <a:rPr lang="vi-VN" dirty="0"/>
              <a:t>: </a:t>
            </a:r>
            <a:r>
              <a:rPr lang="en-US" dirty="0"/>
              <a:t>WannaCry</a:t>
            </a:r>
            <a:endParaRPr lang="vi-VN" dirty="0"/>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80" y="1504195"/>
            <a:ext cx="8303840" cy="4557712"/>
          </a:xfrm>
          <a:prstGeom prst="rect">
            <a:avLst/>
          </a:prstGeom>
        </p:spPr>
      </p:pic>
    </p:spTree>
    <p:extLst>
      <p:ext uri="{BB962C8B-B14F-4D97-AF65-F5344CB8AC3E}">
        <p14:creationId xmlns:p14="http://schemas.microsoft.com/office/powerpoint/2010/main" val="30491766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927" y="914400"/>
            <a:ext cx="9144000" cy="4495800"/>
          </a:xfrm>
        </p:spPr>
        <p:txBody>
          <a:bodyPr anchor="ctr"/>
          <a:lstStyle/>
          <a:p>
            <a:pPr marL="466725" indent="-466725">
              <a:buFont typeface="Wingdings" panose="05000000000000000000" pitchFamily="2" charset="2"/>
              <a:buChar char="q"/>
            </a:pPr>
            <a:r>
              <a:rPr lang="vi-VN" b="1" dirty="0"/>
              <a:t>Các hệ thống nổi tiếng để lộ tài khoản người dùng ở quy mô lớn</a:t>
            </a:r>
          </a:p>
          <a:p>
            <a:r>
              <a:rPr lang="vi-VN" dirty="0"/>
              <a:t>5/2014: 233 triệu tài khoản eBay</a:t>
            </a:r>
          </a:p>
          <a:p>
            <a:r>
              <a:rPr lang="vi-VN" dirty="0"/>
              <a:t>9/2014: 5 triệu tài khoản Gmail</a:t>
            </a:r>
          </a:p>
          <a:p>
            <a:r>
              <a:rPr lang="vi-VN" dirty="0"/>
              <a:t>6/2016: 100 triệu tài khoản VK (Facebook Nga)</a:t>
            </a:r>
            <a:endParaRPr lang="en-US" dirty="0"/>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a:p>
        </p:txBody>
      </p:sp>
    </p:spTree>
    <p:extLst>
      <p:ext uri="{BB962C8B-B14F-4D97-AF65-F5344CB8AC3E}">
        <p14:creationId xmlns:p14="http://schemas.microsoft.com/office/powerpoint/2010/main" val="6502166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a:t>6</a:t>
            </a:r>
            <a:r>
              <a:rPr lang="vi-VN"/>
              <a:t>/201</a:t>
            </a:r>
            <a:r>
              <a:rPr lang="en-US"/>
              <a:t>5</a:t>
            </a:r>
            <a:r>
              <a:rPr lang="vi-VN"/>
              <a:t>: Kaspersky bị tấn công</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8800"/>
            <a:ext cx="889536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6121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76200" y="990600"/>
            <a:ext cx="9144000" cy="6172200"/>
          </a:xfrm>
        </p:spPr>
        <p:txBody>
          <a:bodyPr/>
          <a:lstStyle/>
          <a:p>
            <a:pPr marL="466725" indent="-466725">
              <a:buFont typeface="Wingdings" panose="05000000000000000000" pitchFamily="2" charset="2"/>
              <a:buChar char="q"/>
            </a:pPr>
            <a:r>
              <a:rPr lang="vi-VN" b="1" dirty="0"/>
              <a:t>6/2016: </a:t>
            </a:r>
            <a:r>
              <a:rPr lang="en-US" b="1" dirty="0" err="1"/>
              <a:t>Hàn</a:t>
            </a:r>
            <a:r>
              <a:rPr lang="en-US" b="1" dirty="0"/>
              <a:t> </a:t>
            </a:r>
            <a:r>
              <a:rPr lang="en-US" b="1" dirty="0" err="1"/>
              <a:t>Quốc</a:t>
            </a:r>
            <a:r>
              <a:rPr lang="en-US" b="1" dirty="0"/>
              <a:t> </a:t>
            </a:r>
            <a:r>
              <a:rPr lang="en-US" b="1" dirty="0" err="1"/>
              <a:t>tố</a:t>
            </a:r>
            <a:r>
              <a:rPr lang="en-US" b="1" dirty="0"/>
              <a:t> hacker </a:t>
            </a:r>
            <a:r>
              <a:rPr lang="en-US" b="1" dirty="0" err="1"/>
              <a:t>Triều</a:t>
            </a:r>
            <a:r>
              <a:rPr lang="en-US" b="1" dirty="0"/>
              <a:t> </a:t>
            </a:r>
            <a:r>
              <a:rPr lang="en-US" b="1" dirty="0" err="1"/>
              <a:t>Tiên</a:t>
            </a:r>
            <a:r>
              <a:rPr lang="en-US" b="1" dirty="0"/>
              <a:t> </a:t>
            </a:r>
            <a:r>
              <a:rPr lang="en-US" b="1" dirty="0" err="1"/>
              <a:t>đánh</a:t>
            </a:r>
            <a:r>
              <a:rPr lang="en-US" b="1" dirty="0"/>
              <a:t> </a:t>
            </a:r>
            <a:r>
              <a:rPr lang="en-US" b="1" dirty="0" err="1"/>
              <a:t>cắp</a:t>
            </a:r>
            <a:r>
              <a:rPr lang="en-US" b="1" dirty="0"/>
              <a:t> </a:t>
            </a:r>
            <a:r>
              <a:rPr lang="en-US" b="1" dirty="0" err="1"/>
              <a:t>bí</a:t>
            </a:r>
            <a:r>
              <a:rPr lang="en-US" b="1" dirty="0"/>
              <a:t> </a:t>
            </a:r>
            <a:r>
              <a:rPr lang="en-US" b="1" dirty="0" err="1"/>
              <a:t>mật</a:t>
            </a:r>
            <a:r>
              <a:rPr lang="en-US" b="1" dirty="0"/>
              <a:t> </a:t>
            </a:r>
            <a:r>
              <a:rPr lang="en-US" b="1" dirty="0" err="1"/>
              <a:t>quân</a:t>
            </a:r>
            <a:r>
              <a:rPr lang="en-US" b="1" dirty="0"/>
              <a:t> </a:t>
            </a:r>
            <a:r>
              <a:rPr lang="en-US" b="1" dirty="0" err="1"/>
              <a:t>sự</a:t>
            </a:r>
            <a:endParaRPr lang="en-US" b="1" dirty="0"/>
          </a:p>
          <a:p>
            <a:r>
              <a:rPr lang="vi-VN" dirty="0"/>
              <a:t>Sử dụng 16 máy chủ từ Bình Nhưỡng</a:t>
            </a:r>
          </a:p>
          <a:p>
            <a:r>
              <a:rPr lang="vi-VN" dirty="0"/>
              <a:t>Đ</a:t>
            </a:r>
            <a:r>
              <a:rPr lang="en-US" dirty="0" err="1"/>
              <a:t>ánh</a:t>
            </a:r>
            <a:r>
              <a:rPr lang="en-US" dirty="0"/>
              <a:t> </a:t>
            </a:r>
            <a:r>
              <a:rPr lang="en-US" dirty="0" err="1"/>
              <a:t>cắp</a:t>
            </a:r>
            <a:r>
              <a:rPr lang="en-US" dirty="0"/>
              <a:t> 42.000 </a:t>
            </a:r>
            <a:r>
              <a:rPr lang="en-US" dirty="0" err="1"/>
              <a:t>tài</a:t>
            </a:r>
            <a:r>
              <a:rPr lang="en-US" dirty="0"/>
              <a:t> </a:t>
            </a:r>
            <a:r>
              <a:rPr lang="en-US" dirty="0" err="1"/>
              <a:t>liệu</a:t>
            </a:r>
            <a:endParaRPr lang="en-US" dirty="0"/>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a:p>
        </p:txBody>
      </p:sp>
    </p:spTree>
    <p:extLst>
      <p:ext uri="{BB962C8B-B14F-4D97-AF65-F5344CB8AC3E}">
        <p14:creationId xmlns:p14="http://schemas.microsoft.com/office/powerpoint/2010/main" val="37870747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76200" y="990600"/>
            <a:ext cx="9144000" cy="6172200"/>
          </a:xfrm>
        </p:spPr>
        <p:txBody>
          <a:bodyPr/>
          <a:lstStyle/>
          <a:p>
            <a:pPr marL="0" indent="0">
              <a:buNone/>
            </a:pPr>
            <a:r>
              <a:rPr lang="en-US" dirty="0" err="1">
                <a:solidFill>
                  <a:srgbClr val="333333"/>
                </a:solidFill>
                <a:latin typeface="Muli"/>
              </a:rPr>
              <a:t>Sàn</a:t>
            </a:r>
            <a:r>
              <a:rPr lang="en-US" dirty="0">
                <a:solidFill>
                  <a:srgbClr val="333333"/>
                </a:solidFill>
                <a:latin typeface="Muli"/>
              </a:rPr>
              <a:t> </a:t>
            </a:r>
            <a:r>
              <a:rPr lang="en-US" dirty="0" err="1">
                <a:solidFill>
                  <a:srgbClr val="333333"/>
                </a:solidFill>
                <a:latin typeface="Muli"/>
              </a:rPr>
              <a:t>giao</a:t>
            </a:r>
            <a:r>
              <a:rPr lang="en-US" dirty="0">
                <a:solidFill>
                  <a:srgbClr val="333333"/>
                </a:solidFill>
                <a:latin typeface="Muli"/>
              </a:rPr>
              <a:t> </a:t>
            </a:r>
            <a:r>
              <a:rPr lang="en-US" dirty="0" err="1">
                <a:solidFill>
                  <a:srgbClr val="333333"/>
                </a:solidFill>
                <a:latin typeface="Muli"/>
              </a:rPr>
              <a:t>dịch</a:t>
            </a:r>
            <a:r>
              <a:rPr lang="en-US" dirty="0">
                <a:solidFill>
                  <a:srgbClr val="333333"/>
                </a:solidFill>
                <a:latin typeface="Muli"/>
              </a:rPr>
              <a:t> </a:t>
            </a:r>
            <a:r>
              <a:rPr lang="en-US" dirty="0" err="1">
                <a:solidFill>
                  <a:srgbClr val="333333"/>
                </a:solidFill>
                <a:latin typeface="Muli"/>
              </a:rPr>
              <a:t>tiền</a:t>
            </a:r>
            <a:r>
              <a:rPr lang="en-US" dirty="0">
                <a:solidFill>
                  <a:srgbClr val="333333"/>
                </a:solidFill>
                <a:latin typeface="Muli"/>
              </a:rPr>
              <a:t> </a:t>
            </a:r>
            <a:r>
              <a:rPr lang="en-US" dirty="0" err="1">
                <a:solidFill>
                  <a:srgbClr val="333333"/>
                </a:solidFill>
                <a:latin typeface="Muli"/>
              </a:rPr>
              <a:t>điện</a:t>
            </a:r>
            <a:r>
              <a:rPr lang="en-US" dirty="0">
                <a:solidFill>
                  <a:srgbClr val="333333"/>
                </a:solidFill>
                <a:latin typeface="Muli"/>
              </a:rPr>
              <a:t> </a:t>
            </a:r>
            <a:r>
              <a:rPr lang="en-US" dirty="0" err="1">
                <a:solidFill>
                  <a:srgbClr val="333333"/>
                </a:solidFill>
                <a:latin typeface="Muli"/>
              </a:rPr>
              <a:t>tử</a:t>
            </a:r>
            <a:r>
              <a:rPr lang="en-US" dirty="0">
                <a:solidFill>
                  <a:srgbClr val="333333"/>
                </a:solidFill>
                <a:latin typeface="Muli"/>
              </a:rPr>
              <a:t>.</a:t>
            </a:r>
          </a:p>
          <a:p>
            <a:pPr marL="0" indent="0">
              <a:buNone/>
            </a:pPr>
            <a:r>
              <a:rPr lang="en-US" b="0" i="0" dirty="0">
                <a:solidFill>
                  <a:srgbClr val="222222"/>
                </a:solidFill>
                <a:effectLst/>
                <a:latin typeface="Nunito Sans"/>
              </a:rPr>
              <a:t>07/05/2019, s</a:t>
            </a:r>
            <a:r>
              <a:rPr lang="vi-VN" b="0" i="0" dirty="0">
                <a:solidFill>
                  <a:srgbClr val="222222"/>
                </a:solidFill>
                <a:effectLst/>
                <a:latin typeface="Nunito Sans"/>
              </a:rPr>
              <a:t>àn giao dịch tiền điện tử Binance bị hack hơn 7000 Bitcoin</a:t>
            </a:r>
            <a:r>
              <a:rPr lang="en-US" b="0" i="0" dirty="0">
                <a:solidFill>
                  <a:srgbClr val="222222"/>
                </a:solidFill>
                <a:effectLst/>
                <a:latin typeface="Nunito Sans"/>
              </a:rPr>
              <a:t>.</a:t>
            </a:r>
            <a:br>
              <a:rPr lang="en-US" b="0" i="0" dirty="0">
                <a:solidFill>
                  <a:srgbClr val="333333"/>
                </a:solidFill>
                <a:effectLst/>
                <a:latin typeface="Muli"/>
              </a:rPr>
            </a:br>
            <a:r>
              <a:rPr lang="en-US" b="0" i="0" dirty="0">
                <a:solidFill>
                  <a:srgbClr val="333333"/>
                </a:solidFill>
                <a:effectLst/>
                <a:latin typeface="Muli"/>
              </a:rPr>
              <a:t>19/8/2021, </a:t>
            </a:r>
            <a:r>
              <a:rPr lang="en-US" b="0" i="0" dirty="0" err="1">
                <a:solidFill>
                  <a:srgbClr val="333333"/>
                </a:solidFill>
                <a:effectLst/>
                <a:latin typeface="Muli"/>
              </a:rPr>
              <a:t>sàn</a:t>
            </a:r>
            <a:r>
              <a:rPr lang="en-US" b="0" i="0" dirty="0">
                <a:solidFill>
                  <a:srgbClr val="333333"/>
                </a:solidFill>
                <a:effectLst/>
                <a:latin typeface="Muli"/>
              </a:rPr>
              <a:t> </a:t>
            </a:r>
            <a:r>
              <a:rPr lang="en-US" b="0" i="0" dirty="0" err="1">
                <a:solidFill>
                  <a:srgbClr val="333333"/>
                </a:solidFill>
                <a:effectLst/>
                <a:latin typeface="Muli"/>
              </a:rPr>
              <a:t>giao</a:t>
            </a:r>
            <a:r>
              <a:rPr lang="en-US" b="0" i="0" dirty="0">
                <a:solidFill>
                  <a:srgbClr val="333333"/>
                </a:solidFill>
                <a:effectLst/>
                <a:latin typeface="Muli"/>
              </a:rPr>
              <a:t> </a:t>
            </a:r>
            <a:r>
              <a:rPr lang="en-US" b="0" i="0" dirty="0" err="1">
                <a:solidFill>
                  <a:srgbClr val="333333"/>
                </a:solidFill>
                <a:effectLst/>
                <a:latin typeface="Muli"/>
              </a:rPr>
              <a:t>dịch</a:t>
            </a:r>
            <a:r>
              <a:rPr lang="en-US" b="0" i="0" dirty="0">
                <a:solidFill>
                  <a:srgbClr val="333333"/>
                </a:solidFill>
                <a:effectLst/>
                <a:latin typeface="Muli"/>
              </a:rPr>
              <a:t> </a:t>
            </a:r>
            <a:r>
              <a:rPr lang="en-US" b="0" i="0" dirty="0" err="1">
                <a:solidFill>
                  <a:srgbClr val="333333"/>
                </a:solidFill>
                <a:effectLst/>
                <a:latin typeface="Muli"/>
              </a:rPr>
              <a:t>tiền</a:t>
            </a:r>
            <a:r>
              <a:rPr lang="en-US" b="0" i="0" dirty="0">
                <a:solidFill>
                  <a:srgbClr val="333333"/>
                </a:solidFill>
                <a:effectLst/>
                <a:latin typeface="Muli"/>
              </a:rPr>
              <a:t> </a:t>
            </a:r>
            <a:r>
              <a:rPr lang="en-US" b="0" i="0" dirty="0" err="1">
                <a:solidFill>
                  <a:srgbClr val="333333"/>
                </a:solidFill>
                <a:effectLst/>
                <a:latin typeface="Muli"/>
              </a:rPr>
              <a:t>điện</a:t>
            </a:r>
            <a:r>
              <a:rPr lang="en-US" b="0" i="0" dirty="0">
                <a:solidFill>
                  <a:srgbClr val="333333"/>
                </a:solidFill>
                <a:effectLst/>
                <a:latin typeface="Muli"/>
              </a:rPr>
              <a:t> </a:t>
            </a:r>
            <a:r>
              <a:rPr lang="en-US" b="0" i="0" dirty="0" err="1">
                <a:solidFill>
                  <a:srgbClr val="333333"/>
                </a:solidFill>
                <a:effectLst/>
                <a:latin typeface="Muli"/>
              </a:rPr>
              <a:t>tử</a:t>
            </a:r>
            <a:r>
              <a:rPr lang="en-US" b="0" i="0" dirty="0">
                <a:solidFill>
                  <a:srgbClr val="333333"/>
                </a:solidFill>
                <a:effectLst/>
                <a:latin typeface="Muli"/>
              </a:rPr>
              <a:t> Liquid </a:t>
            </a:r>
            <a:r>
              <a:rPr lang="en-US" b="0" i="0" dirty="0" err="1">
                <a:solidFill>
                  <a:srgbClr val="333333"/>
                </a:solidFill>
                <a:effectLst/>
                <a:latin typeface="Muli"/>
              </a:rPr>
              <a:t>tại</a:t>
            </a:r>
            <a:r>
              <a:rPr lang="en-US" b="0" i="0" dirty="0">
                <a:solidFill>
                  <a:srgbClr val="333333"/>
                </a:solidFill>
                <a:effectLst/>
                <a:latin typeface="Muli"/>
              </a:rPr>
              <a:t> Nhật </a:t>
            </a:r>
            <a:r>
              <a:rPr lang="en-US" b="0" i="0" dirty="0" err="1">
                <a:solidFill>
                  <a:srgbClr val="333333"/>
                </a:solidFill>
                <a:effectLst/>
                <a:latin typeface="Muli"/>
              </a:rPr>
              <a:t>Bản</a:t>
            </a:r>
            <a:r>
              <a:rPr lang="en-US" b="0" i="0" dirty="0">
                <a:solidFill>
                  <a:srgbClr val="333333"/>
                </a:solidFill>
                <a:effectLst/>
                <a:latin typeface="Muli"/>
              </a:rPr>
              <a:t> </a:t>
            </a:r>
            <a:r>
              <a:rPr lang="en-US" b="0" i="0" dirty="0" err="1">
                <a:solidFill>
                  <a:srgbClr val="333333"/>
                </a:solidFill>
                <a:effectLst/>
                <a:latin typeface="Muli"/>
              </a:rPr>
              <a:t>bị</a:t>
            </a:r>
            <a:r>
              <a:rPr lang="en-US" b="0" i="0" dirty="0">
                <a:solidFill>
                  <a:srgbClr val="333333"/>
                </a:solidFill>
                <a:effectLst/>
                <a:latin typeface="Muli"/>
              </a:rPr>
              <a:t> </a:t>
            </a:r>
            <a:r>
              <a:rPr lang="en-US" b="0" i="0" dirty="0" err="1">
                <a:solidFill>
                  <a:srgbClr val="333333"/>
                </a:solidFill>
                <a:effectLst/>
                <a:latin typeface="Muli"/>
              </a:rPr>
              <a:t>tấn</a:t>
            </a:r>
            <a:r>
              <a:rPr lang="en-US" b="0" i="0" dirty="0">
                <a:solidFill>
                  <a:srgbClr val="333333"/>
                </a:solidFill>
                <a:effectLst/>
                <a:latin typeface="Muli"/>
              </a:rPr>
              <a:t> </a:t>
            </a:r>
            <a:r>
              <a:rPr lang="en-US" b="0" i="0" dirty="0" err="1">
                <a:solidFill>
                  <a:srgbClr val="333333"/>
                </a:solidFill>
                <a:effectLst/>
                <a:latin typeface="Muli"/>
              </a:rPr>
              <a:t>công</a:t>
            </a:r>
            <a:r>
              <a:rPr lang="en-US" dirty="0">
                <a:solidFill>
                  <a:srgbClr val="333333"/>
                </a:solidFill>
                <a:latin typeface="Muli"/>
              </a:rPr>
              <a:t>, </a:t>
            </a:r>
            <a:r>
              <a:rPr lang="en-US" dirty="0" err="1">
                <a:solidFill>
                  <a:srgbClr val="333333"/>
                </a:solidFill>
                <a:latin typeface="Muli"/>
              </a:rPr>
              <a:t>thiệt</a:t>
            </a:r>
            <a:r>
              <a:rPr lang="en-US" dirty="0">
                <a:solidFill>
                  <a:srgbClr val="333333"/>
                </a:solidFill>
                <a:latin typeface="Muli"/>
              </a:rPr>
              <a:t> </a:t>
            </a:r>
            <a:r>
              <a:rPr lang="en-US" dirty="0" err="1">
                <a:solidFill>
                  <a:srgbClr val="333333"/>
                </a:solidFill>
                <a:latin typeface="Muli"/>
              </a:rPr>
              <a:t>hại</a:t>
            </a:r>
            <a:r>
              <a:rPr lang="en-US" dirty="0">
                <a:solidFill>
                  <a:srgbClr val="333333"/>
                </a:solidFill>
                <a:latin typeface="Muli"/>
              </a:rPr>
              <a:t> ~ 80 </a:t>
            </a:r>
            <a:r>
              <a:rPr lang="en-US" dirty="0" err="1">
                <a:solidFill>
                  <a:srgbClr val="333333"/>
                </a:solidFill>
                <a:latin typeface="Muli"/>
              </a:rPr>
              <a:t>triệu</a:t>
            </a:r>
            <a:r>
              <a:rPr lang="en-US" dirty="0">
                <a:solidFill>
                  <a:srgbClr val="333333"/>
                </a:solidFill>
                <a:latin typeface="Muli"/>
              </a:rPr>
              <a:t> </a:t>
            </a:r>
            <a:r>
              <a:rPr lang="en-US" dirty="0" err="1">
                <a:solidFill>
                  <a:srgbClr val="333333"/>
                </a:solidFill>
                <a:latin typeface="Muli"/>
              </a:rPr>
              <a:t>usd</a:t>
            </a:r>
            <a:endParaRPr lang="en-US" dirty="0">
              <a:solidFill>
                <a:srgbClr val="333333"/>
              </a:solidFill>
              <a:latin typeface="Muli"/>
            </a:endParaRPr>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a:p>
        </p:txBody>
      </p:sp>
    </p:spTree>
    <p:extLst>
      <p:ext uri="{BB962C8B-B14F-4D97-AF65-F5344CB8AC3E}">
        <p14:creationId xmlns:p14="http://schemas.microsoft.com/office/powerpoint/2010/main" val="11580945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869" y="152400"/>
            <a:ext cx="4927331" cy="1146829"/>
          </a:xfrm>
        </p:spPr>
        <p:txBody>
          <a:bodyPr>
            <a:normAutofit/>
          </a:bodyPr>
          <a:lstStyle/>
          <a:p>
            <a:r>
              <a:rPr lang="en-US" sz="3200"/>
              <a:t>Case </a:t>
            </a:r>
            <a:r>
              <a:rPr lang="en-US" sz="3200">
                <a:solidFill>
                  <a:srgbClr val="5B9BD5">
                    <a:lumMod val="75000"/>
                  </a:srgbClr>
                </a:solidFill>
              </a:rPr>
              <a:t>Study: Dark Trace</a:t>
            </a:r>
            <a:endParaRPr lang="en-US" sz="320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9110" y="1780777"/>
            <a:ext cx="2387372" cy="68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344" y="2124347"/>
            <a:ext cx="4323170" cy="2705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5848350" y="5707876"/>
            <a:ext cx="2133600" cy="273844"/>
          </a:xfrm>
          <a:prstGeom prst="rect">
            <a:avLst/>
          </a:prstGeom>
        </p:spPr>
        <p:txBody>
          <a:bodyPr/>
          <a:lstStyle/>
          <a:p>
            <a:fld id="{427993A3-B38B-47AC-B942-069007B98EA1}" type="slidenum">
              <a:rPr lang="en-US" smtClean="0">
                <a:solidFill>
                  <a:prstClr val="black">
                    <a:tint val="75000"/>
                  </a:prstClr>
                </a:solidFill>
              </a:rPr>
              <a:pPr/>
              <a:t>16</a:t>
            </a:fld>
            <a:endParaRPr lang="en-US">
              <a:solidFill>
                <a:prstClr val="black">
                  <a:tint val="75000"/>
                </a:prstClr>
              </a:solidFill>
            </a:endParaRPr>
          </a:p>
        </p:txBody>
      </p:sp>
      <p:sp>
        <p:nvSpPr>
          <p:cNvPr id="5" name="TextBox 4"/>
          <p:cNvSpPr txBox="1"/>
          <p:nvPr/>
        </p:nvSpPr>
        <p:spPr>
          <a:xfrm>
            <a:off x="0" y="2888280"/>
            <a:ext cx="4045592" cy="1477328"/>
          </a:xfrm>
          <a:prstGeom prst="rect">
            <a:avLst/>
          </a:prstGeom>
          <a:noFill/>
        </p:spPr>
        <p:txBody>
          <a:bodyPr wrap="square" rtlCol="0">
            <a:spAutoFit/>
          </a:bodyPr>
          <a:lstStyle/>
          <a:p>
            <a:pPr marL="214313" indent="-214313">
              <a:buFontTx/>
              <a:buChar char="-"/>
            </a:pPr>
            <a:r>
              <a:rPr lang="en-US" err="1">
                <a:solidFill>
                  <a:prstClr val="black"/>
                </a:solidFill>
              </a:rPr>
              <a:t>Tấn</a:t>
            </a:r>
            <a:r>
              <a:rPr lang="en-US">
                <a:solidFill>
                  <a:prstClr val="black"/>
                </a:solidFill>
              </a:rPr>
              <a:t> </a:t>
            </a:r>
            <a:r>
              <a:rPr lang="en-US" err="1">
                <a:solidFill>
                  <a:prstClr val="black"/>
                </a:solidFill>
              </a:rPr>
              <a:t>công</a:t>
            </a:r>
            <a:r>
              <a:rPr lang="en-US">
                <a:solidFill>
                  <a:prstClr val="black"/>
                </a:solidFill>
              </a:rPr>
              <a:t> </a:t>
            </a:r>
            <a:r>
              <a:rPr lang="en-US" err="1">
                <a:solidFill>
                  <a:prstClr val="black"/>
                </a:solidFill>
              </a:rPr>
              <a:t>vào</a:t>
            </a:r>
            <a:r>
              <a:rPr lang="en-US">
                <a:solidFill>
                  <a:prstClr val="black"/>
                </a:solidFill>
              </a:rPr>
              <a:t>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a:t>
            </a:r>
            <a:r>
              <a:rPr lang="en-US" err="1">
                <a:solidFill>
                  <a:prstClr val="black"/>
                </a:solidFill>
              </a:rPr>
              <a:t>điều</a:t>
            </a:r>
            <a:r>
              <a:rPr lang="en-US">
                <a:solidFill>
                  <a:prstClr val="black"/>
                </a:solidFill>
              </a:rPr>
              <a:t> </a:t>
            </a:r>
            <a:r>
              <a:rPr lang="en-US" err="1">
                <a:solidFill>
                  <a:prstClr val="black"/>
                </a:solidFill>
              </a:rPr>
              <a:t>nhiệt</a:t>
            </a:r>
            <a:r>
              <a:rPr lang="en-US">
                <a:solidFill>
                  <a:prstClr val="black"/>
                </a:solidFill>
              </a:rPr>
              <a:t> </a:t>
            </a:r>
            <a:r>
              <a:rPr lang="en-US" err="1">
                <a:solidFill>
                  <a:prstClr val="black"/>
                </a:solidFill>
              </a:rPr>
              <a:t>thông</a:t>
            </a:r>
            <a:r>
              <a:rPr lang="en-US">
                <a:solidFill>
                  <a:prstClr val="black"/>
                </a:solidFill>
              </a:rPr>
              <a:t> minh </a:t>
            </a:r>
            <a:r>
              <a:rPr lang="en-US" err="1">
                <a:solidFill>
                  <a:prstClr val="black"/>
                </a:solidFill>
              </a:rPr>
              <a:t>trong</a:t>
            </a:r>
            <a:r>
              <a:rPr lang="en-US">
                <a:solidFill>
                  <a:prstClr val="black"/>
                </a:solidFill>
              </a:rPr>
              <a:t> </a:t>
            </a:r>
            <a:r>
              <a:rPr lang="en-US" err="1">
                <a:solidFill>
                  <a:prstClr val="black"/>
                </a:solidFill>
              </a:rPr>
              <a:t>bể</a:t>
            </a:r>
            <a:r>
              <a:rPr lang="en-US">
                <a:solidFill>
                  <a:prstClr val="black"/>
                </a:solidFill>
              </a:rPr>
              <a:t> </a:t>
            </a:r>
            <a:r>
              <a:rPr lang="en-US" err="1">
                <a:solidFill>
                  <a:prstClr val="black"/>
                </a:solidFill>
              </a:rPr>
              <a:t>cá</a:t>
            </a:r>
            <a:r>
              <a:rPr lang="en-US">
                <a:solidFill>
                  <a:prstClr val="black"/>
                </a:solidFill>
              </a:rPr>
              <a:t> </a:t>
            </a:r>
            <a:r>
              <a:rPr lang="en-US" err="1">
                <a:solidFill>
                  <a:prstClr val="black"/>
                </a:solidFill>
              </a:rPr>
              <a:t>cảnh</a:t>
            </a:r>
            <a:endParaRPr lang="en-US">
              <a:solidFill>
                <a:prstClr val="black"/>
              </a:solidFill>
            </a:endParaRPr>
          </a:p>
          <a:p>
            <a:pPr marL="214313" indent="-214313">
              <a:buFontTx/>
              <a:buChar char="-"/>
            </a:pPr>
            <a:r>
              <a:rPr lang="en-US">
                <a:solidFill>
                  <a:prstClr val="black"/>
                </a:solidFill>
              </a:rPr>
              <a:t>Leo thang </a:t>
            </a:r>
            <a:r>
              <a:rPr lang="en-US" err="1">
                <a:solidFill>
                  <a:prstClr val="black"/>
                </a:solidFill>
              </a:rPr>
              <a:t>tấn</a:t>
            </a:r>
            <a:r>
              <a:rPr lang="en-US">
                <a:solidFill>
                  <a:prstClr val="black"/>
                </a:solidFill>
              </a:rPr>
              <a:t> </a:t>
            </a:r>
            <a:r>
              <a:rPr lang="en-US" err="1">
                <a:solidFill>
                  <a:prstClr val="black"/>
                </a:solidFill>
              </a:rPr>
              <a:t>công</a:t>
            </a:r>
            <a:r>
              <a:rPr lang="en-US">
                <a:solidFill>
                  <a:prstClr val="black"/>
                </a:solidFill>
              </a:rPr>
              <a:t> sang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camera</a:t>
            </a:r>
          </a:p>
          <a:p>
            <a:pPr marL="214313" indent="-214313">
              <a:buFontTx/>
              <a:buChar char="-"/>
            </a:pPr>
            <a:r>
              <a:rPr lang="en-US" err="1">
                <a:solidFill>
                  <a:prstClr val="black"/>
                </a:solidFill>
              </a:rPr>
              <a:t>Quan</a:t>
            </a:r>
            <a:r>
              <a:rPr lang="en-US">
                <a:solidFill>
                  <a:prstClr val="black"/>
                </a:solidFill>
              </a:rPr>
              <a:t> </a:t>
            </a:r>
            <a:r>
              <a:rPr lang="en-US" err="1">
                <a:solidFill>
                  <a:prstClr val="black"/>
                </a:solidFill>
              </a:rPr>
              <a:t>sát</a:t>
            </a:r>
            <a:r>
              <a:rPr lang="en-US">
                <a:solidFill>
                  <a:prstClr val="black"/>
                </a:solidFill>
              </a:rPr>
              <a:t> </a:t>
            </a:r>
            <a:r>
              <a:rPr lang="en-US" err="1">
                <a:solidFill>
                  <a:prstClr val="black"/>
                </a:solidFill>
              </a:rPr>
              <a:t>được</a:t>
            </a:r>
            <a:r>
              <a:rPr lang="en-US">
                <a:solidFill>
                  <a:prstClr val="black"/>
                </a:solidFill>
              </a:rPr>
              <a:t> </a:t>
            </a:r>
            <a:r>
              <a:rPr lang="en-US" err="1">
                <a:solidFill>
                  <a:prstClr val="black"/>
                </a:solidFill>
              </a:rPr>
              <a:t>người</a:t>
            </a:r>
            <a:r>
              <a:rPr lang="en-US">
                <a:solidFill>
                  <a:prstClr val="black"/>
                </a:solidFill>
              </a:rPr>
              <a:t> </a:t>
            </a:r>
            <a:r>
              <a:rPr lang="en-US" err="1">
                <a:solidFill>
                  <a:prstClr val="black"/>
                </a:solidFill>
              </a:rPr>
              <a:t>chơi</a:t>
            </a:r>
            <a:r>
              <a:rPr lang="en-US">
                <a:solidFill>
                  <a:prstClr val="black"/>
                </a:solidFill>
              </a:rPr>
              <a:t> </a:t>
            </a:r>
            <a:r>
              <a:rPr lang="en-US" err="1">
                <a:solidFill>
                  <a:prstClr val="black"/>
                </a:solidFill>
              </a:rPr>
              <a:t>tại</a:t>
            </a:r>
            <a:r>
              <a:rPr lang="en-US">
                <a:solidFill>
                  <a:prstClr val="black"/>
                </a:solidFill>
              </a:rPr>
              <a:t> </a:t>
            </a:r>
            <a:r>
              <a:rPr lang="en-US" err="1">
                <a:solidFill>
                  <a:prstClr val="black"/>
                </a:solidFill>
              </a:rPr>
              <a:t>sòng</a:t>
            </a:r>
            <a:r>
              <a:rPr lang="en-US">
                <a:solidFill>
                  <a:prstClr val="black"/>
                </a:solidFill>
              </a:rPr>
              <a:t> </a:t>
            </a:r>
            <a:r>
              <a:rPr lang="en-US" err="1">
                <a:solidFill>
                  <a:prstClr val="black"/>
                </a:solidFill>
              </a:rPr>
              <a:t>bài</a:t>
            </a:r>
            <a:endParaRPr lang="en-US">
              <a:solidFill>
                <a:prstClr val="black"/>
              </a:solidFill>
            </a:endParaRPr>
          </a:p>
        </p:txBody>
      </p:sp>
      <p:sp>
        <p:nvSpPr>
          <p:cNvPr id="6" name="TextBox 5"/>
          <p:cNvSpPr txBox="1"/>
          <p:nvPr/>
        </p:nvSpPr>
        <p:spPr>
          <a:xfrm>
            <a:off x="105264" y="4549445"/>
            <a:ext cx="3835064" cy="923330"/>
          </a:xfrm>
          <a:prstGeom prst="rect">
            <a:avLst/>
          </a:prstGeom>
          <a:noFill/>
          <a:ln w="25400">
            <a:solidFill>
              <a:srgbClr val="FF0000"/>
            </a:solidFill>
          </a:ln>
        </p:spPr>
        <p:txBody>
          <a:bodyPr wrap="square" rtlCol="0">
            <a:spAutoFit/>
          </a:bodyPr>
          <a:lstStyle/>
          <a:p>
            <a:r>
              <a:rPr lang="en-US">
                <a:solidFill>
                  <a:prstClr val="black"/>
                </a:solidFill>
              </a:rPr>
              <a:t>- </a:t>
            </a:r>
            <a:r>
              <a:rPr lang="en-US" err="1">
                <a:solidFill>
                  <a:prstClr val="black"/>
                </a:solidFill>
              </a:rPr>
              <a:t>Nguy</a:t>
            </a:r>
            <a:r>
              <a:rPr lang="en-US">
                <a:solidFill>
                  <a:prstClr val="black"/>
                </a:solidFill>
              </a:rPr>
              <a:t> </a:t>
            </a:r>
            <a:r>
              <a:rPr lang="en-US" err="1">
                <a:solidFill>
                  <a:prstClr val="black"/>
                </a:solidFill>
              </a:rPr>
              <a:t>cơ</a:t>
            </a:r>
            <a:r>
              <a:rPr lang="en-US">
                <a:solidFill>
                  <a:prstClr val="black"/>
                </a:solidFill>
              </a:rPr>
              <a:t> </a:t>
            </a:r>
            <a:r>
              <a:rPr lang="en-US" err="1">
                <a:solidFill>
                  <a:prstClr val="black"/>
                </a:solidFill>
              </a:rPr>
              <a:t>xuất</a:t>
            </a:r>
            <a:r>
              <a:rPr lang="en-US">
                <a:solidFill>
                  <a:prstClr val="black"/>
                </a:solidFill>
              </a:rPr>
              <a:t> </a:t>
            </a:r>
            <a:r>
              <a:rPr lang="en-US" err="1">
                <a:solidFill>
                  <a:prstClr val="black"/>
                </a:solidFill>
              </a:rPr>
              <a:t>hiện</a:t>
            </a:r>
            <a:r>
              <a:rPr lang="en-US">
                <a:solidFill>
                  <a:prstClr val="black"/>
                </a:solidFill>
              </a:rPr>
              <a:t> </a:t>
            </a:r>
            <a:r>
              <a:rPr lang="en-US" err="1">
                <a:solidFill>
                  <a:prstClr val="black"/>
                </a:solidFill>
              </a:rPr>
              <a:t>mọi</a:t>
            </a:r>
            <a:r>
              <a:rPr lang="en-US">
                <a:solidFill>
                  <a:prstClr val="black"/>
                </a:solidFill>
              </a:rPr>
              <a:t> </a:t>
            </a:r>
            <a:r>
              <a:rPr lang="en-US" err="1">
                <a:solidFill>
                  <a:prstClr val="black"/>
                </a:solidFill>
              </a:rPr>
              <a:t>nơi</a:t>
            </a:r>
            <a:r>
              <a:rPr lang="en-US">
                <a:solidFill>
                  <a:prstClr val="black"/>
                </a:solidFill>
              </a:rPr>
              <a:t> </a:t>
            </a:r>
            <a:r>
              <a:rPr lang="en-US" err="1">
                <a:solidFill>
                  <a:prstClr val="black"/>
                </a:solidFill>
              </a:rPr>
              <a:t>từ</a:t>
            </a:r>
            <a:r>
              <a:rPr lang="en-US">
                <a:solidFill>
                  <a:prstClr val="black"/>
                </a:solidFill>
              </a:rPr>
              <a:t> </a:t>
            </a:r>
            <a:r>
              <a:rPr lang="en-US" err="1">
                <a:solidFill>
                  <a:prstClr val="black"/>
                </a:solidFill>
              </a:rPr>
              <a:t>những</a:t>
            </a:r>
            <a:r>
              <a:rPr lang="en-US">
                <a:solidFill>
                  <a:prstClr val="black"/>
                </a:solidFill>
              </a:rPr>
              <a:t>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a:t>
            </a:r>
            <a:r>
              <a:rPr lang="en-US" err="1">
                <a:solidFill>
                  <a:prstClr val="black"/>
                </a:solidFill>
              </a:rPr>
              <a:t>đơn</a:t>
            </a:r>
            <a:r>
              <a:rPr lang="en-US">
                <a:solidFill>
                  <a:prstClr val="black"/>
                </a:solidFill>
              </a:rPr>
              <a:t> </a:t>
            </a:r>
            <a:r>
              <a:rPr lang="en-US" err="1">
                <a:solidFill>
                  <a:prstClr val="black"/>
                </a:solidFill>
              </a:rPr>
              <a:t>giản</a:t>
            </a:r>
            <a:r>
              <a:rPr lang="en-US">
                <a:solidFill>
                  <a:prstClr val="black"/>
                </a:solidFill>
              </a:rPr>
              <a:t> </a:t>
            </a:r>
            <a:r>
              <a:rPr lang="en-US" err="1">
                <a:solidFill>
                  <a:prstClr val="black"/>
                </a:solidFill>
              </a:rPr>
              <a:t>nhất</a:t>
            </a:r>
            <a:endParaRPr lang="en-US">
              <a:solidFill>
                <a:prstClr val="black"/>
              </a:solidFill>
            </a:endParaRPr>
          </a:p>
          <a:p>
            <a:r>
              <a:rPr lang="en-US">
                <a:solidFill>
                  <a:prstClr val="black"/>
                </a:solidFill>
              </a:rPr>
              <a:t>- </a:t>
            </a:r>
            <a:r>
              <a:rPr lang="en-US" err="1">
                <a:solidFill>
                  <a:prstClr val="black"/>
                </a:solidFill>
              </a:rPr>
              <a:t>Ảnh</a:t>
            </a:r>
            <a:r>
              <a:rPr lang="en-US">
                <a:solidFill>
                  <a:prstClr val="black"/>
                </a:solidFill>
              </a:rPr>
              <a:t> </a:t>
            </a:r>
            <a:r>
              <a:rPr lang="en-US" err="1">
                <a:solidFill>
                  <a:prstClr val="black"/>
                </a:solidFill>
              </a:rPr>
              <a:t>hưởng</a:t>
            </a:r>
            <a:r>
              <a:rPr lang="en-US">
                <a:solidFill>
                  <a:prstClr val="black"/>
                </a:solidFill>
              </a:rPr>
              <a:t> </a:t>
            </a:r>
            <a:r>
              <a:rPr lang="en-US" err="1">
                <a:solidFill>
                  <a:prstClr val="black"/>
                </a:solidFill>
              </a:rPr>
              <a:t>rất</a:t>
            </a:r>
            <a:r>
              <a:rPr lang="en-US">
                <a:solidFill>
                  <a:prstClr val="black"/>
                </a:solidFill>
              </a:rPr>
              <a:t> </a:t>
            </a:r>
            <a:r>
              <a:rPr lang="en-US" err="1">
                <a:solidFill>
                  <a:prstClr val="black"/>
                </a:solidFill>
              </a:rPr>
              <a:t>cao</a:t>
            </a:r>
            <a:r>
              <a:rPr lang="en-US">
                <a:solidFill>
                  <a:prstClr val="black"/>
                </a:solidFill>
              </a:rPr>
              <a:t> </a:t>
            </a:r>
            <a:r>
              <a:rPr lang="en-US" err="1">
                <a:solidFill>
                  <a:prstClr val="black"/>
                </a:solidFill>
              </a:rPr>
              <a:t>kể</a:t>
            </a:r>
            <a:r>
              <a:rPr lang="en-US">
                <a:solidFill>
                  <a:prstClr val="black"/>
                </a:solidFill>
              </a:rPr>
              <a:t> </a:t>
            </a:r>
            <a:r>
              <a:rPr lang="en-US" err="1">
                <a:solidFill>
                  <a:prstClr val="black"/>
                </a:solidFill>
              </a:rPr>
              <a:t>cả</a:t>
            </a:r>
            <a:r>
              <a:rPr lang="en-US">
                <a:solidFill>
                  <a:prstClr val="black"/>
                </a:solidFill>
              </a:rPr>
              <a:t> </a:t>
            </a:r>
            <a:r>
              <a:rPr lang="en-US" err="1">
                <a:solidFill>
                  <a:prstClr val="black"/>
                </a:solidFill>
              </a:rPr>
              <a:t>tầm</a:t>
            </a:r>
            <a:r>
              <a:rPr lang="en-US">
                <a:solidFill>
                  <a:prstClr val="black"/>
                </a:solidFill>
              </a:rPr>
              <a:t> </a:t>
            </a:r>
            <a:r>
              <a:rPr lang="en-US" err="1">
                <a:solidFill>
                  <a:prstClr val="black"/>
                </a:solidFill>
              </a:rPr>
              <a:t>quốc</a:t>
            </a:r>
            <a:r>
              <a:rPr lang="en-US">
                <a:solidFill>
                  <a:prstClr val="black"/>
                </a:solidFill>
              </a:rPr>
              <a:t> </a:t>
            </a:r>
            <a:r>
              <a:rPr lang="en-US" err="1">
                <a:solidFill>
                  <a:prstClr val="black"/>
                </a:solidFill>
              </a:rPr>
              <a:t>gia</a:t>
            </a:r>
            <a:endParaRPr lang="en-US">
              <a:solidFill>
                <a:prstClr val="black"/>
              </a:solidFill>
            </a:endParaRPr>
          </a:p>
        </p:txBody>
      </p:sp>
    </p:spTree>
    <p:extLst>
      <p:ext uri="{BB962C8B-B14F-4D97-AF65-F5344CB8AC3E}">
        <p14:creationId xmlns:p14="http://schemas.microsoft.com/office/powerpoint/2010/main" val="80535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8796" y="1371600"/>
            <a:ext cx="7234603" cy="4753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1297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BB78B191-4D3F-403E-AAE5-8E88385FB05B}" type="slidenum">
              <a:rPr lang="en-US" smtClean="0"/>
              <a:pPr/>
              <a:t>18</a:t>
            </a:fld>
            <a:endParaRPr lang="en-US"/>
          </a:p>
        </p:txBody>
      </p:sp>
      <p:sp>
        <p:nvSpPr>
          <p:cNvPr id="5" name="Oval Callout 4"/>
          <p:cNvSpPr/>
          <p:nvPr/>
        </p:nvSpPr>
        <p:spPr>
          <a:xfrm>
            <a:off x="838200" y="2111828"/>
            <a:ext cx="7010400" cy="2460171"/>
          </a:xfrm>
          <a:prstGeom prst="wedgeEllipseCallout">
            <a:avLst>
              <a:gd name="adj1" fmla="val -26889"/>
              <a:gd name="adj2" fmla="val 7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3200" b="1"/>
              <a:t>Tình hình trong nước?</a:t>
            </a:r>
            <a:endParaRPr lang="en-US" sz="3200" b="1"/>
          </a:p>
        </p:txBody>
      </p:sp>
    </p:spTree>
    <p:extLst>
      <p:ext uri="{BB962C8B-B14F-4D97-AF65-F5344CB8AC3E}">
        <p14:creationId xmlns:p14="http://schemas.microsoft.com/office/powerpoint/2010/main" val="3232711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vi-VN" sz="2800">
                <a:latin typeface="+mn-lt"/>
              </a:rPr>
              <a:t>Sự kiện an ninh mạng gần đây</a:t>
            </a:r>
            <a:endParaRPr lang="vi-VN" sz="2800" b="1">
              <a:latin typeface="+mn-lt"/>
            </a:endParaRPr>
          </a:p>
        </p:txBody>
      </p:sp>
      <p:sp>
        <p:nvSpPr>
          <p:cNvPr id="5" name="Rounded Rectangle 4"/>
          <p:cNvSpPr/>
          <p:nvPr/>
        </p:nvSpPr>
        <p:spPr>
          <a:xfrm rot="16200000">
            <a:off x="-2186351" y="3557953"/>
            <a:ext cx="5410203" cy="885093"/>
          </a:xfrm>
          <a:prstGeom prst="roundRect">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200" b="1"/>
              <a:t>TÌNH HÌNH TRONG NƯỚC</a:t>
            </a:r>
          </a:p>
        </p:txBody>
      </p:sp>
      <p:sp>
        <p:nvSpPr>
          <p:cNvPr id="13" name="Rectangle 3"/>
          <p:cNvSpPr txBox="1">
            <a:spLocks noChangeArrowheads="1"/>
          </p:cNvSpPr>
          <p:nvPr/>
        </p:nvSpPr>
        <p:spPr bwMode="auto">
          <a:xfrm>
            <a:off x="914400" y="1600200"/>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80000"/>
              </a:lnSpc>
              <a:buFont typeface="Wingdings" pitchFamily="2" charset="2"/>
              <a:buNone/>
            </a:pPr>
            <a:r>
              <a:rPr lang="vi-VN" sz="2900">
                <a:solidFill>
                  <a:schemeClr val="tx2"/>
                </a:solidFill>
              </a:rPr>
              <a:t> </a:t>
            </a:r>
          </a:p>
        </p:txBody>
      </p:sp>
      <p:sp>
        <p:nvSpPr>
          <p:cNvPr id="14" name="Rectangle 13"/>
          <p:cNvSpPr/>
          <p:nvPr/>
        </p:nvSpPr>
        <p:spPr>
          <a:xfrm>
            <a:off x="966552" y="1421178"/>
            <a:ext cx="7845972" cy="954107"/>
          </a:xfrm>
          <a:prstGeom prst="rect">
            <a:avLst/>
          </a:prstGeom>
          <a:solidFill>
            <a:srgbClr val="F1E0D3"/>
          </a:solidFill>
        </p:spPr>
        <p:txBody>
          <a:bodyPr wrap="square">
            <a:spAutoFit/>
          </a:bodyPr>
          <a:lstStyle/>
          <a:p>
            <a:r>
              <a:rPr lang="vi-VN" sz="2800"/>
              <a:t>Từ năm 2011: Việt Nam thường xuyên là mục tiêu của hacker Trung Quốc</a:t>
            </a:r>
            <a:endParaRPr lang="vi-VN" sz="2800">
              <a:sym typeface="Wingdings" pitchFamily="2" charset="2"/>
            </a:endParaRPr>
          </a:p>
        </p:txBody>
      </p:sp>
      <p:sp>
        <p:nvSpPr>
          <p:cNvPr id="15" name="Rectangle 14"/>
          <p:cNvSpPr/>
          <p:nvPr/>
        </p:nvSpPr>
        <p:spPr>
          <a:xfrm>
            <a:off x="995855" y="4240578"/>
            <a:ext cx="7845972" cy="2246769"/>
          </a:xfrm>
          <a:prstGeom prst="rect">
            <a:avLst/>
          </a:prstGeom>
          <a:solidFill>
            <a:srgbClr val="F1E0D3"/>
          </a:solidFill>
        </p:spPr>
        <p:txBody>
          <a:bodyPr wrap="square">
            <a:spAutoFit/>
          </a:bodyPr>
          <a:lstStyle/>
          <a:p>
            <a:r>
              <a:rPr lang="vi-VN" sz="2800"/>
              <a:t>BKAV</a:t>
            </a:r>
            <a:r>
              <a:rPr lang="en-US" sz="2800"/>
              <a:t> (2013):</a:t>
            </a:r>
            <a:r>
              <a:rPr lang="vi-VN" sz="2800"/>
              <a:t> "phần mềm gián điệp đã xuất hiện tại hầu hết các cơ quan quan trọng từ các cơ quan Chính phủ, Quốc hội tới Bộ Quốc phòng, Bộ Công an hay các ngân hàng, viện nghiên cứu, trường đại học"</a:t>
            </a:r>
          </a:p>
        </p:txBody>
      </p:sp>
      <p:sp>
        <p:nvSpPr>
          <p:cNvPr id="16" name="Rectangle 15"/>
          <p:cNvSpPr/>
          <p:nvPr/>
        </p:nvSpPr>
        <p:spPr>
          <a:xfrm>
            <a:off x="995855" y="2895600"/>
            <a:ext cx="7845972" cy="954107"/>
          </a:xfrm>
          <a:prstGeom prst="rect">
            <a:avLst/>
          </a:prstGeom>
          <a:solidFill>
            <a:srgbClr val="F1E0D3"/>
          </a:solidFill>
        </p:spPr>
        <p:txBody>
          <a:bodyPr wrap="square">
            <a:spAutoFit/>
          </a:bodyPr>
          <a:lstStyle/>
          <a:p>
            <a:r>
              <a:rPr lang="vi-VN" sz="2800"/>
              <a:t>VNISA</a:t>
            </a:r>
            <a:r>
              <a:rPr lang="en-US" sz="2800"/>
              <a:t> (2012)</a:t>
            </a:r>
            <a:r>
              <a:rPr lang="vi-VN" sz="2800"/>
              <a:t>: 78% website </a:t>
            </a:r>
            <a:r>
              <a:rPr lang="vi-VN" sz="2800" b="1"/>
              <a:t>.gov.vn</a:t>
            </a:r>
            <a:r>
              <a:rPr lang="vi-VN" sz="2800"/>
              <a:t> có thể bị tấn công toàn diện</a:t>
            </a:r>
          </a:p>
        </p:txBody>
      </p:sp>
      <p:sp>
        <p:nvSpPr>
          <p:cNvPr id="2" name="Slide Number Placeholder 1"/>
          <p:cNvSpPr>
            <a:spLocks noGrp="1"/>
          </p:cNvSpPr>
          <p:nvPr>
            <p:ph type="sldNum" sz="quarter" idx="12"/>
          </p:nvPr>
        </p:nvSpPr>
        <p:spPr/>
        <p:txBody>
          <a:bodyPr/>
          <a:lstStyle/>
          <a:p>
            <a:fld id="{3E15BD7C-E074-4D4A-84C3-500EE5B9C190}" type="slidenum">
              <a:rPr lang="ru-RU" smtClean="0"/>
              <a:pPr/>
              <a:t>19</a:t>
            </a:fld>
            <a:endParaRPr lang="ru-RU"/>
          </a:p>
        </p:txBody>
      </p:sp>
    </p:spTree>
    <p:extLst>
      <p:ext uri="{BB962C8B-B14F-4D97-AF65-F5344CB8AC3E}">
        <p14:creationId xmlns:p14="http://schemas.microsoft.com/office/powerpoint/2010/main" val="907816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a:t>CƠ SỞ AN TOÀN THÔNG TIN</a:t>
            </a:r>
          </a:p>
        </p:txBody>
      </p:sp>
      <p:sp>
        <p:nvSpPr>
          <p:cNvPr id="3" name="Subtitle 2"/>
          <p:cNvSpPr>
            <a:spLocks noGrp="1"/>
          </p:cNvSpPr>
          <p:nvPr>
            <p:ph type="subTitle" idx="1"/>
          </p:nvPr>
        </p:nvSpPr>
        <p:spPr/>
        <p:txBody>
          <a:bodyPr>
            <a:normAutofit/>
          </a:bodyPr>
          <a:lstStyle/>
          <a:p>
            <a:pPr>
              <a:tabLst>
                <a:tab pos="1881188" algn="l"/>
              </a:tabLst>
            </a:pPr>
            <a:r>
              <a:rPr lang="vi-VN"/>
              <a:t>Bài 01. Tổng quan về an toàn thông tin</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5/201</a:t>
            </a:r>
            <a:r>
              <a:rPr lang="en-US"/>
              <a:t>5</a:t>
            </a:r>
            <a:r>
              <a:rPr lang="vi-VN"/>
              <a:t>: Nhà báo Việt bị theo dõi</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20</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676400"/>
            <a:ext cx="8675417"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6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vi-VN" dirty="0"/>
              <a:t>7/2016: Vietnam Airlines</a:t>
            </a:r>
            <a:endParaRPr lang="en-US" dirty="0"/>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a:p>
        </p:txBody>
      </p:sp>
      <p:pic>
        <p:nvPicPr>
          <p:cNvPr id="1026" name="Picture 2" descr="http://vemaybaytienich.com/files/images/ve-may-bay-vietnam-air-gi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674416"/>
            <a:ext cx="7318375" cy="457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00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en-US" dirty="0"/>
              <a:t>2021</a:t>
            </a:r>
            <a:r>
              <a:rPr lang="vi-VN" dirty="0"/>
              <a:t>: </a:t>
            </a:r>
            <a:r>
              <a:rPr lang="en-US" dirty="0" err="1"/>
              <a:t>Tấn</a:t>
            </a:r>
            <a:r>
              <a:rPr lang="en-US" dirty="0"/>
              <a:t> </a:t>
            </a:r>
            <a:r>
              <a:rPr lang="en-US" dirty="0" err="1"/>
              <a:t>công</a:t>
            </a:r>
            <a:r>
              <a:rPr lang="en-US" dirty="0"/>
              <a:t> </a:t>
            </a:r>
            <a:r>
              <a:rPr lang="en-US" dirty="0" err="1"/>
              <a:t>mạng</a:t>
            </a:r>
            <a:r>
              <a:rPr lang="en-US" dirty="0"/>
              <a:t> </a:t>
            </a:r>
            <a:r>
              <a:rPr lang="en-US" dirty="0" err="1"/>
              <a:t>vào</a:t>
            </a:r>
            <a:r>
              <a:rPr lang="en-US" dirty="0"/>
              <a:t> </a:t>
            </a:r>
            <a:r>
              <a:rPr lang="en-US" dirty="0" err="1"/>
              <a:t>sự</a:t>
            </a:r>
            <a:r>
              <a:rPr lang="en-US" dirty="0"/>
              <a:t> </a:t>
            </a:r>
            <a:r>
              <a:rPr lang="en-US" dirty="0" err="1"/>
              <a:t>kiện</a:t>
            </a:r>
            <a:r>
              <a:rPr lang="en-US" dirty="0"/>
              <a:t> </a:t>
            </a:r>
            <a:r>
              <a:rPr lang="en-US" dirty="0" err="1"/>
              <a:t>bầu</a:t>
            </a:r>
            <a:r>
              <a:rPr lang="en-US" dirty="0"/>
              <a:t> </a:t>
            </a:r>
            <a:r>
              <a:rPr lang="en-US" dirty="0" err="1"/>
              <a:t>cử</a:t>
            </a:r>
            <a:r>
              <a:rPr lang="en-US" dirty="0"/>
              <a:t> </a:t>
            </a:r>
            <a:r>
              <a:rPr lang="en-US" dirty="0" err="1"/>
              <a:t>Quốc</a:t>
            </a:r>
            <a:r>
              <a:rPr lang="en-US" dirty="0"/>
              <a:t> </a:t>
            </a:r>
            <a:r>
              <a:rPr lang="en-US" dirty="0" err="1"/>
              <a:t>hội</a:t>
            </a:r>
            <a:r>
              <a:rPr lang="en-US" dirty="0"/>
              <a:t> </a:t>
            </a:r>
            <a:r>
              <a:rPr lang="en-US" dirty="0" err="1"/>
              <a:t>và</a:t>
            </a:r>
            <a:r>
              <a:rPr lang="en-US" dirty="0"/>
              <a:t> HĐND </a:t>
            </a:r>
            <a:r>
              <a:rPr lang="en-US" dirty="0" err="1"/>
              <a:t>các</a:t>
            </a:r>
            <a:r>
              <a:rPr lang="en-US" dirty="0"/>
              <a:t> </a:t>
            </a:r>
            <a:r>
              <a:rPr lang="en-US" dirty="0" err="1"/>
              <a:t>cấp</a:t>
            </a:r>
            <a:endParaRPr lang="en-US" dirty="0"/>
          </a:p>
          <a:p>
            <a:pPr marL="0" indent="0">
              <a:buNone/>
            </a:pPr>
            <a:endParaRPr lang="en-US" dirty="0"/>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a:p>
        </p:txBody>
      </p:sp>
      <p:pic>
        <p:nvPicPr>
          <p:cNvPr id="6" name="Picture 5">
            <a:extLst>
              <a:ext uri="{FF2B5EF4-FFF2-40B4-BE49-F238E27FC236}">
                <a16:creationId xmlns:a16="http://schemas.microsoft.com/office/drawing/2014/main" id="{CFC3948B-7927-43DB-8465-100A23FAED49}"/>
              </a:ext>
            </a:extLst>
          </p:cNvPr>
          <p:cNvPicPr/>
          <p:nvPr/>
        </p:nvPicPr>
        <p:blipFill>
          <a:blip r:embed="rId3"/>
          <a:stretch>
            <a:fillRect/>
          </a:stretch>
        </p:blipFill>
        <p:spPr>
          <a:xfrm>
            <a:off x="912440" y="2057400"/>
            <a:ext cx="7319120" cy="4295070"/>
          </a:xfrm>
          <a:prstGeom prst="rect">
            <a:avLst/>
          </a:prstGeom>
        </p:spPr>
      </p:pic>
    </p:spTree>
    <p:extLst>
      <p:ext uri="{BB962C8B-B14F-4D97-AF65-F5344CB8AC3E}">
        <p14:creationId xmlns:p14="http://schemas.microsoft.com/office/powerpoint/2010/main" val="34301793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en-US" dirty="0"/>
              <a:t>2021</a:t>
            </a:r>
            <a:r>
              <a:rPr lang="vi-VN" dirty="0"/>
              <a:t>: </a:t>
            </a:r>
            <a:r>
              <a:rPr lang="en-US" dirty="0" err="1"/>
              <a:t>Tấn</a:t>
            </a:r>
            <a:r>
              <a:rPr lang="en-US" dirty="0"/>
              <a:t> </a:t>
            </a:r>
            <a:r>
              <a:rPr lang="en-US" dirty="0" err="1"/>
              <a:t>công</a:t>
            </a:r>
            <a:r>
              <a:rPr lang="en-US" dirty="0"/>
              <a:t> </a:t>
            </a:r>
            <a:r>
              <a:rPr lang="en-US" dirty="0" err="1"/>
              <a:t>mạng</a:t>
            </a:r>
            <a:r>
              <a:rPr lang="en-US" dirty="0"/>
              <a:t> </a:t>
            </a:r>
            <a:r>
              <a:rPr lang="en-US" dirty="0" err="1"/>
              <a:t>vào</a:t>
            </a:r>
            <a:r>
              <a:rPr lang="en-US" dirty="0"/>
              <a:t> </a:t>
            </a:r>
            <a:r>
              <a:rPr lang="en-US" dirty="0" err="1"/>
              <a:t>sự</a:t>
            </a:r>
            <a:r>
              <a:rPr lang="en-US" dirty="0"/>
              <a:t> </a:t>
            </a:r>
            <a:r>
              <a:rPr lang="en-US" dirty="0" err="1"/>
              <a:t>kiện</a:t>
            </a:r>
            <a:r>
              <a:rPr lang="en-US" dirty="0"/>
              <a:t> </a:t>
            </a:r>
            <a:r>
              <a:rPr lang="en-US" dirty="0" err="1"/>
              <a:t>bầu</a:t>
            </a:r>
            <a:r>
              <a:rPr lang="en-US" dirty="0"/>
              <a:t> </a:t>
            </a:r>
            <a:r>
              <a:rPr lang="en-US" dirty="0" err="1"/>
              <a:t>cử</a:t>
            </a:r>
            <a:r>
              <a:rPr lang="en-US" dirty="0"/>
              <a:t> </a:t>
            </a:r>
            <a:r>
              <a:rPr lang="en-US" dirty="0" err="1"/>
              <a:t>Quốc</a:t>
            </a:r>
            <a:r>
              <a:rPr lang="en-US" dirty="0"/>
              <a:t> </a:t>
            </a:r>
            <a:r>
              <a:rPr lang="en-US" dirty="0" err="1"/>
              <a:t>hội</a:t>
            </a:r>
            <a:r>
              <a:rPr lang="en-US" dirty="0"/>
              <a:t> </a:t>
            </a:r>
            <a:r>
              <a:rPr lang="en-US" dirty="0" err="1"/>
              <a:t>và</a:t>
            </a:r>
            <a:r>
              <a:rPr lang="en-US" dirty="0"/>
              <a:t> HĐND </a:t>
            </a:r>
            <a:r>
              <a:rPr lang="en-US" dirty="0" err="1"/>
              <a:t>các</a:t>
            </a:r>
            <a:r>
              <a:rPr lang="en-US" dirty="0"/>
              <a:t> </a:t>
            </a:r>
            <a:r>
              <a:rPr lang="en-US" dirty="0" err="1"/>
              <a:t>cấp</a:t>
            </a: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marL="0" indent="0">
              <a:buNone/>
            </a:pPr>
            <a:endParaRPr lang="en-US" dirty="0"/>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a:p>
        </p:txBody>
      </p:sp>
      <p:pic>
        <p:nvPicPr>
          <p:cNvPr id="13" name="Picture 12">
            <a:extLst>
              <a:ext uri="{FF2B5EF4-FFF2-40B4-BE49-F238E27FC236}">
                <a16:creationId xmlns:a16="http://schemas.microsoft.com/office/drawing/2014/main" id="{D990D68E-7FE3-412C-95D7-8BDC20B66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20" y="2057400"/>
            <a:ext cx="5943600" cy="4457700"/>
          </a:xfrm>
          <a:prstGeom prst="rect">
            <a:avLst/>
          </a:prstGeom>
        </p:spPr>
      </p:pic>
    </p:spTree>
    <p:extLst>
      <p:ext uri="{BB962C8B-B14F-4D97-AF65-F5344CB8AC3E}">
        <p14:creationId xmlns:p14="http://schemas.microsoft.com/office/powerpoint/2010/main" val="8427246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0827" y="385232"/>
            <a:ext cx="7134344" cy="695214"/>
          </a:xfrm>
        </p:spPr>
        <p:txBody>
          <a:bodyPr>
            <a:noAutofit/>
          </a:bodyPr>
          <a:lstStyle/>
          <a:p>
            <a:pPr algn="ctr"/>
            <a:r>
              <a:rPr lang="en-US" sz="4000" err="1"/>
              <a:t>Điểm</a:t>
            </a:r>
            <a:r>
              <a:rPr lang="en-US" sz="4000"/>
              <a:t> </a:t>
            </a:r>
            <a:r>
              <a:rPr lang="en-US" sz="4000" err="1"/>
              <a:t>yếu</a:t>
            </a:r>
            <a:r>
              <a:rPr lang="en-US" sz="4000"/>
              <a:t> </a:t>
            </a:r>
            <a:r>
              <a:rPr lang="en-US" sz="4000" err="1"/>
              <a:t>bảo</a:t>
            </a:r>
            <a:r>
              <a:rPr lang="en-US" sz="4000"/>
              <a:t> </a:t>
            </a:r>
            <a:r>
              <a:rPr lang="en-US" sz="4000" err="1"/>
              <a:t>mật</a:t>
            </a:r>
            <a:r>
              <a:rPr lang="en-US" sz="4000"/>
              <a:t> ở </a:t>
            </a:r>
            <a:r>
              <a:rPr lang="en-US" sz="4000" err="1"/>
              <a:t>Việt</a:t>
            </a:r>
            <a:r>
              <a:rPr lang="en-US" sz="4000"/>
              <a:t> Nam</a:t>
            </a:r>
          </a:p>
        </p:txBody>
      </p:sp>
      <p:sp>
        <p:nvSpPr>
          <p:cNvPr id="2" name="Slide Number Placeholder 1"/>
          <p:cNvSpPr>
            <a:spLocks noGrp="1"/>
          </p:cNvSpPr>
          <p:nvPr>
            <p:ph type="sldNum" sz="quarter" idx="12"/>
          </p:nvPr>
        </p:nvSpPr>
        <p:spPr/>
        <p:txBody>
          <a:bodyPr/>
          <a:lstStyle/>
          <a:p>
            <a:fld id="{427993A3-B38B-47AC-B942-069007B98EA1}" type="slidenum">
              <a:rPr lang="en-US" smtClean="0">
                <a:solidFill>
                  <a:prstClr val="white"/>
                </a:solidFill>
              </a:rPr>
              <a:pPr/>
              <a:t>24</a:t>
            </a:fld>
            <a:endParaRPr lang="en-US">
              <a:solidFill>
                <a:prstClr val="white"/>
              </a:solidFill>
            </a:endParaRPr>
          </a:p>
        </p:txBody>
      </p:sp>
      <p:sp>
        <p:nvSpPr>
          <p:cNvPr id="3" name="TextBox 2"/>
          <p:cNvSpPr txBox="1"/>
          <p:nvPr/>
        </p:nvSpPr>
        <p:spPr>
          <a:xfrm>
            <a:off x="381000" y="2017070"/>
            <a:ext cx="3872564" cy="646331"/>
          </a:xfrm>
          <a:prstGeom prst="rect">
            <a:avLst/>
          </a:prstGeom>
          <a:noFill/>
        </p:spPr>
        <p:txBody>
          <a:bodyPr wrap="square" rtlCol="0">
            <a:spAutoFit/>
          </a:bodyPr>
          <a:lstStyle/>
          <a:p>
            <a:pPr algn="ctr"/>
            <a:r>
              <a:rPr lang="vi-VN" b="1">
                <a:solidFill>
                  <a:prstClr val="black"/>
                </a:solidFill>
              </a:rPr>
              <a:t>147</a:t>
            </a:r>
            <a:r>
              <a:rPr lang="en-US" b="1">
                <a:solidFill>
                  <a:prstClr val="black"/>
                </a:solidFill>
              </a:rPr>
              <a:t>K </a:t>
            </a:r>
            <a:r>
              <a:rPr lang="en-US" b="1" err="1">
                <a:solidFill>
                  <a:prstClr val="black"/>
                </a:solidFill>
              </a:rPr>
              <a:t>trên</a:t>
            </a:r>
            <a:r>
              <a:rPr lang="en-US" b="1">
                <a:solidFill>
                  <a:prstClr val="black"/>
                </a:solidFill>
              </a:rPr>
              <a:t> 316K camera ở VN </a:t>
            </a:r>
            <a:r>
              <a:rPr lang="en-US" b="1" err="1">
                <a:solidFill>
                  <a:prstClr val="black"/>
                </a:solidFill>
              </a:rPr>
              <a:t>có</a:t>
            </a:r>
            <a:r>
              <a:rPr lang="en-US" b="1">
                <a:solidFill>
                  <a:prstClr val="black"/>
                </a:solidFill>
              </a:rPr>
              <a:t> </a:t>
            </a:r>
            <a:r>
              <a:rPr lang="en-US" b="1" err="1">
                <a:solidFill>
                  <a:prstClr val="black"/>
                </a:solidFill>
              </a:rPr>
              <a:t>lỗ</a:t>
            </a:r>
            <a:r>
              <a:rPr lang="en-US" b="1">
                <a:solidFill>
                  <a:prstClr val="black"/>
                </a:solidFill>
              </a:rPr>
              <a:t> </a:t>
            </a:r>
            <a:r>
              <a:rPr lang="en-US" b="1" err="1">
                <a:solidFill>
                  <a:prstClr val="black"/>
                </a:solidFill>
              </a:rPr>
              <a:t>hổng</a:t>
            </a:r>
            <a:r>
              <a:rPr lang="en-US" b="1">
                <a:solidFill>
                  <a:prstClr val="black"/>
                </a:solidFill>
              </a:rPr>
              <a:t> </a:t>
            </a:r>
            <a:r>
              <a:rPr lang="en-US" b="1" err="1">
                <a:solidFill>
                  <a:prstClr val="black"/>
                </a:solidFill>
              </a:rPr>
              <a:t>bảo</a:t>
            </a:r>
            <a:r>
              <a:rPr lang="en-US" b="1">
                <a:solidFill>
                  <a:prstClr val="black"/>
                </a:solidFill>
              </a:rPr>
              <a:t> </a:t>
            </a:r>
            <a:r>
              <a:rPr lang="en-US" b="1" err="1">
                <a:solidFill>
                  <a:prstClr val="black"/>
                </a:solidFill>
              </a:rPr>
              <a:t>mật</a:t>
            </a:r>
            <a:endParaRPr lang="en-US">
              <a:solidFill>
                <a:prstClr val="black"/>
              </a:solidFill>
            </a:endParaRPr>
          </a:p>
        </p:txBody>
      </p:sp>
      <p:sp>
        <p:nvSpPr>
          <p:cNvPr id="7" name="TextBox 6"/>
          <p:cNvSpPr txBox="1"/>
          <p:nvPr/>
        </p:nvSpPr>
        <p:spPr>
          <a:xfrm>
            <a:off x="4967295" y="1921081"/>
            <a:ext cx="3567876" cy="646331"/>
          </a:xfrm>
          <a:prstGeom prst="rect">
            <a:avLst/>
          </a:prstGeom>
          <a:noFill/>
        </p:spPr>
        <p:txBody>
          <a:bodyPr wrap="square" rtlCol="0">
            <a:spAutoFit/>
          </a:bodyPr>
          <a:lstStyle/>
          <a:p>
            <a:pPr algn="ctr"/>
            <a:r>
              <a:rPr lang="en-US" b="1">
                <a:solidFill>
                  <a:prstClr val="black"/>
                </a:solidFill>
              </a:rPr>
              <a:t>300K </a:t>
            </a:r>
            <a:r>
              <a:rPr lang="en-US" b="1" err="1">
                <a:solidFill>
                  <a:prstClr val="black"/>
                </a:solidFill>
              </a:rPr>
              <a:t>trên</a:t>
            </a:r>
            <a:r>
              <a:rPr lang="en-US" b="1">
                <a:solidFill>
                  <a:prstClr val="black"/>
                </a:solidFill>
              </a:rPr>
              <a:t> 5.6M Router </a:t>
            </a:r>
            <a:r>
              <a:rPr lang="en-US" b="1" err="1">
                <a:solidFill>
                  <a:prstClr val="black"/>
                </a:solidFill>
              </a:rPr>
              <a:t>tại</a:t>
            </a:r>
            <a:r>
              <a:rPr lang="en-US" b="1">
                <a:solidFill>
                  <a:prstClr val="black"/>
                </a:solidFill>
              </a:rPr>
              <a:t> VN </a:t>
            </a:r>
            <a:r>
              <a:rPr lang="en-US" b="1" err="1">
                <a:solidFill>
                  <a:prstClr val="black"/>
                </a:solidFill>
              </a:rPr>
              <a:t>có</a:t>
            </a:r>
            <a:r>
              <a:rPr lang="en-US" b="1">
                <a:solidFill>
                  <a:prstClr val="black"/>
                </a:solidFill>
              </a:rPr>
              <a:t> </a:t>
            </a:r>
            <a:r>
              <a:rPr lang="en-US" b="1" err="1">
                <a:solidFill>
                  <a:prstClr val="black"/>
                </a:solidFill>
              </a:rPr>
              <a:t>lỗ</a:t>
            </a:r>
            <a:r>
              <a:rPr lang="en-US" b="1">
                <a:solidFill>
                  <a:prstClr val="black"/>
                </a:solidFill>
              </a:rPr>
              <a:t> </a:t>
            </a:r>
            <a:r>
              <a:rPr lang="en-US" b="1" err="1">
                <a:solidFill>
                  <a:prstClr val="black"/>
                </a:solidFill>
              </a:rPr>
              <a:t>hổng</a:t>
            </a:r>
            <a:r>
              <a:rPr lang="en-US" b="1">
                <a:solidFill>
                  <a:prstClr val="black"/>
                </a:solidFill>
              </a:rPr>
              <a:t> </a:t>
            </a:r>
            <a:r>
              <a:rPr lang="en-US" b="1" err="1">
                <a:solidFill>
                  <a:prstClr val="black"/>
                </a:solidFill>
              </a:rPr>
              <a:t>bảo</a:t>
            </a:r>
            <a:r>
              <a:rPr lang="en-US" b="1">
                <a:solidFill>
                  <a:prstClr val="black"/>
                </a:solidFill>
              </a:rPr>
              <a:t> </a:t>
            </a:r>
            <a:r>
              <a:rPr lang="en-US" b="1" err="1">
                <a:solidFill>
                  <a:prstClr val="black"/>
                </a:solidFill>
              </a:rPr>
              <a:t>mật</a:t>
            </a:r>
            <a:endParaRPr lang="en-US">
              <a:solidFill>
                <a:prstClr val="black"/>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18" y="2629927"/>
            <a:ext cx="2536031" cy="198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65" y="2789755"/>
            <a:ext cx="2506591" cy="203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2053" y="5257800"/>
            <a:ext cx="8880088" cy="954107"/>
          </a:xfrm>
          <a:prstGeom prst="rect">
            <a:avLst/>
          </a:prstGeom>
          <a:noFill/>
        </p:spPr>
        <p:txBody>
          <a:bodyPr wrap="square" rtlCol="0">
            <a:spAutoFit/>
          </a:bodyPr>
          <a:lstStyle/>
          <a:p>
            <a:pPr algn="ctr"/>
            <a:r>
              <a:rPr lang="en-US" sz="2800" err="1">
                <a:solidFill>
                  <a:srgbClr val="FF0000"/>
                </a:solidFill>
              </a:rPr>
              <a:t>Việt</a:t>
            </a:r>
            <a:r>
              <a:rPr lang="en-US" sz="2800">
                <a:solidFill>
                  <a:srgbClr val="FF0000"/>
                </a:solidFill>
              </a:rPr>
              <a:t> Nam </a:t>
            </a:r>
            <a:r>
              <a:rPr lang="en-US" sz="2800" err="1">
                <a:solidFill>
                  <a:srgbClr val="FF0000"/>
                </a:solidFill>
              </a:rPr>
              <a:t>có</a:t>
            </a:r>
            <a:r>
              <a:rPr lang="en-US" sz="2800">
                <a:solidFill>
                  <a:srgbClr val="FF0000"/>
                </a:solidFill>
              </a:rPr>
              <a:t> </a:t>
            </a:r>
            <a:r>
              <a:rPr lang="en-US" sz="2800" err="1">
                <a:solidFill>
                  <a:srgbClr val="FF0000"/>
                </a:solidFill>
              </a:rPr>
              <a:t>số</a:t>
            </a:r>
            <a:r>
              <a:rPr lang="en-US" sz="2800">
                <a:solidFill>
                  <a:srgbClr val="FF0000"/>
                </a:solidFill>
              </a:rPr>
              <a:t> </a:t>
            </a:r>
            <a:r>
              <a:rPr lang="en-US" sz="2800" err="1">
                <a:solidFill>
                  <a:srgbClr val="FF0000"/>
                </a:solidFill>
              </a:rPr>
              <a:t>lượng</a:t>
            </a:r>
            <a:r>
              <a:rPr lang="en-US" sz="2800">
                <a:solidFill>
                  <a:srgbClr val="FF0000"/>
                </a:solidFill>
              </a:rPr>
              <a:t> </a:t>
            </a:r>
            <a:r>
              <a:rPr lang="en-US" sz="2800" err="1">
                <a:solidFill>
                  <a:srgbClr val="FF0000"/>
                </a:solidFill>
              </a:rPr>
              <a:t>thiết</a:t>
            </a:r>
            <a:r>
              <a:rPr lang="en-US" sz="2800">
                <a:solidFill>
                  <a:srgbClr val="FF0000"/>
                </a:solidFill>
              </a:rPr>
              <a:t> </a:t>
            </a:r>
            <a:r>
              <a:rPr lang="en-US" sz="2800" err="1">
                <a:solidFill>
                  <a:srgbClr val="FF0000"/>
                </a:solidFill>
              </a:rPr>
              <a:t>bị</a:t>
            </a:r>
            <a:r>
              <a:rPr lang="en-US" sz="2800">
                <a:solidFill>
                  <a:srgbClr val="FF0000"/>
                </a:solidFill>
              </a:rPr>
              <a:t> </a:t>
            </a:r>
            <a:r>
              <a:rPr lang="en-US" sz="2800" err="1">
                <a:solidFill>
                  <a:srgbClr val="FF0000"/>
                </a:solidFill>
              </a:rPr>
              <a:t>nhiễm</a:t>
            </a:r>
            <a:r>
              <a:rPr lang="en-US" sz="2800">
                <a:solidFill>
                  <a:srgbClr val="FF0000"/>
                </a:solidFill>
              </a:rPr>
              <a:t> </a:t>
            </a:r>
            <a:r>
              <a:rPr lang="en-US" sz="2800" err="1">
                <a:solidFill>
                  <a:srgbClr val="FF0000"/>
                </a:solidFill>
              </a:rPr>
              <a:t>mã</a:t>
            </a:r>
            <a:r>
              <a:rPr lang="en-US" sz="2800">
                <a:solidFill>
                  <a:srgbClr val="FF0000"/>
                </a:solidFill>
              </a:rPr>
              <a:t> </a:t>
            </a:r>
            <a:r>
              <a:rPr lang="en-US" sz="2800" err="1">
                <a:solidFill>
                  <a:srgbClr val="FF0000"/>
                </a:solidFill>
              </a:rPr>
              <a:t>độc</a:t>
            </a:r>
            <a:r>
              <a:rPr lang="en-US" sz="2800">
                <a:solidFill>
                  <a:srgbClr val="FF0000"/>
                </a:solidFill>
              </a:rPr>
              <a:t> </a:t>
            </a:r>
            <a:r>
              <a:rPr lang="en-US" sz="2800" err="1">
                <a:solidFill>
                  <a:srgbClr val="FF0000"/>
                </a:solidFill>
              </a:rPr>
              <a:t>này</a:t>
            </a:r>
            <a:r>
              <a:rPr lang="en-US" sz="2800">
                <a:solidFill>
                  <a:srgbClr val="FF0000"/>
                </a:solidFill>
              </a:rPr>
              <a:t> </a:t>
            </a:r>
            <a:r>
              <a:rPr lang="en-US" sz="2800" err="1">
                <a:solidFill>
                  <a:srgbClr val="FF0000"/>
                </a:solidFill>
              </a:rPr>
              <a:t>cao</a:t>
            </a:r>
            <a:r>
              <a:rPr lang="en-US" sz="2800">
                <a:solidFill>
                  <a:srgbClr val="FF0000"/>
                </a:solidFill>
              </a:rPr>
              <a:t> </a:t>
            </a:r>
            <a:r>
              <a:rPr lang="en-US" sz="2800" err="1">
                <a:solidFill>
                  <a:srgbClr val="FF0000"/>
                </a:solidFill>
              </a:rPr>
              <a:t>nhất</a:t>
            </a:r>
            <a:r>
              <a:rPr lang="en-US" sz="2800">
                <a:solidFill>
                  <a:srgbClr val="FF0000"/>
                </a:solidFill>
              </a:rPr>
              <a:t> </a:t>
            </a:r>
            <a:r>
              <a:rPr lang="en-US" sz="2800" err="1">
                <a:solidFill>
                  <a:srgbClr val="FF0000"/>
                </a:solidFill>
              </a:rPr>
              <a:t>trên</a:t>
            </a:r>
            <a:r>
              <a:rPr lang="en-US" sz="2800">
                <a:solidFill>
                  <a:srgbClr val="FF0000"/>
                </a:solidFill>
              </a:rPr>
              <a:t> </a:t>
            </a:r>
            <a:r>
              <a:rPr lang="en-US" sz="2800" err="1">
                <a:solidFill>
                  <a:srgbClr val="FF0000"/>
                </a:solidFill>
              </a:rPr>
              <a:t>thế</a:t>
            </a:r>
            <a:r>
              <a:rPr lang="en-US" sz="2800">
                <a:solidFill>
                  <a:srgbClr val="FF0000"/>
                </a:solidFill>
              </a:rPr>
              <a:t> </a:t>
            </a:r>
            <a:r>
              <a:rPr lang="en-US" sz="2800" err="1">
                <a:solidFill>
                  <a:srgbClr val="FF0000"/>
                </a:solidFill>
              </a:rPr>
              <a:t>giới</a:t>
            </a:r>
            <a:endParaRPr lang="en-US" sz="2800">
              <a:solidFill>
                <a:srgbClr val="FF0000"/>
              </a:solidFill>
            </a:endParaRPr>
          </a:p>
        </p:txBody>
      </p:sp>
    </p:spTree>
    <p:extLst>
      <p:ext uri="{BB962C8B-B14F-4D97-AF65-F5344CB8AC3E}">
        <p14:creationId xmlns:p14="http://schemas.microsoft.com/office/powerpoint/2010/main" val="1561606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9211618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5241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a:tabLst>
                <a:tab pos="3894138" algn="l"/>
                <a:tab pos="4745038" algn="l"/>
              </a:tabLst>
            </a:pPr>
            <a:r>
              <a:rPr lang="vi-VN"/>
              <a:t>Bảo mật </a:t>
            </a:r>
            <a:r>
              <a:rPr lang="vi-VN">
                <a:solidFill>
                  <a:srgbClr val="FF0000"/>
                </a:solidFill>
              </a:rPr>
              <a:t>dữ liệu</a:t>
            </a:r>
            <a:r>
              <a:rPr lang="vi-VN"/>
              <a:t>	</a:t>
            </a:r>
            <a:r>
              <a:rPr lang="vi-VN">
                <a:sym typeface="Symbol"/>
              </a:rPr>
              <a:t>	Bảo mật </a:t>
            </a:r>
            <a:r>
              <a:rPr lang="vi-VN">
                <a:solidFill>
                  <a:srgbClr val="00FF00"/>
                </a:solidFill>
                <a:sym typeface="Symbol"/>
              </a:rPr>
              <a:t>thông tin</a:t>
            </a:r>
            <a:endParaRPr lang="vi-VN">
              <a:solidFill>
                <a:srgbClr val="00FF00"/>
              </a:solidFill>
            </a:endParaRPr>
          </a:p>
          <a:p>
            <a:pPr>
              <a:tabLst>
                <a:tab pos="3894138" algn="l"/>
                <a:tab pos="4745038" algn="l"/>
              </a:tabLst>
            </a:pPr>
            <a:r>
              <a:rPr lang="vi-VN"/>
              <a:t>Toàn vẹn </a:t>
            </a:r>
            <a:r>
              <a:rPr lang="vi-VN">
                <a:solidFill>
                  <a:srgbClr val="FF0000"/>
                </a:solidFill>
              </a:rPr>
              <a:t>dữ liệu</a:t>
            </a:r>
            <a:r>
              <a:rPr lang="vi-VN"/>
              <a:t>	</a:t>
            </a:r>
            <a:r>
              <a:rPr lang="vi-VN">
                <a:sym typeface="Symbol"/>
              </a:rPr>
              <a:t>	Toàn vẹn </a:t>
            </a:r>
            <a:r>
              <a:rPr lang="vi-VN">
                <a:solidFill>
                  <a:srgbClr val="00FF00"/>
                </a:solidFill>
                <a:sym typeface="Symbol"/>
              </a:rPr>
              <a:t>thông tin</a:t>
            </a:r>
            <a:endParaRPr lang="vi-VN">
              <a:solidFill>
                <a:srgbClr val="00FF00"/>
              </a:solidFill>
            </a:endParaRPr>
          </a:p>
          <a:p>
            <a:r>
              <a:rPr lang="vi-VN"/>
              <a:t>....</a:t>
            </a:r>
            <a:endParaRPr lang="en-US"/>
          </a:p>
        </p:txBody>
      </p:sp>
      <p:sp>
        <p:nvSpPr>
          <p:cNvPr id="3" name="Title 2"/>
          <p:cNvSpPr>
            <a:spLocks noGrp="1"/>
          </p:cNvSpPr>
          <p:nvPr>
            <p:ph type="title"/>
          </p:nvPr>
        </p:nvSpPr>
        <p:spPr/>
        <p:txBody>
          <a:bodyPr/>
          <a:lstStyle/>
          <a:p>
            <a:r>
              <a:rPr lang="vi-VN"/>
              <a:t>Thông tin và dữ liệu</a:t>
            </a:r>
            <a:endParaRPr lang="en-US"/>
          </a:p>
        </p:txBody>
      </p:sp>
      <p:sp>
        <p:nvSpPr>
          <p:cNvPr id="2" name="Slide Number Placeholder 1"/>
          <p:cNvSpPr>
            <a:spLocks noGrp="1"/>
          </p:cNvSpPr>
          <p:nvPr>
            <p:ph type="sldNum" sz="quarter" idx="12"/>
          </p:nvPr>
        </p:nvSpPr>
        <p:spPr/>
        <p:txBody>
          <a:bodyPr/>
          <a:lstStyle/>
          <a:p>
            <a:fld id="{3E15BD7C-E074-4D4A-84C3-500EE5B9C190}" type="slidenum">
              <a:rPr lang="ru-RU" smtClean="0"/>
              <a:pPr/>
              <a:t>26</a:t>
            </a:fld>
            <a:endParaRPr lang="ru-RU"/>
          </a:p>
        </p:txBody>
      </p:sp>
      <p:sp>
        <p:nvSpPr>
          <p:cNvPr id="6" name="TextBox 5"/>
          <p:cNvSpPr txBox="1"/>
          <p:nvPr/>
        </p:nvSpPr>
        <p:spPr>
          <a:xfrm>
            <a:off x="2043904" y="2007274"/>
            <a:ext cx="5056192" cy="1015663"/>
          </a:xfrm>
          <a:prstGeom prst="rect">
            <a:avLst/>
          </a:prstGeom>
          <a:noFill/>
        </p:spPr>
        <p:txBody>
          <a:bodyPr wrap="none" rtlCol="0">
            <a:spAutoFit/>
          </a:bodyPr>
          <a:lstStyle/>
          <a:p>
            <a:r>
              <a:rPr lang="vi-VN" sz="6000" b="1">
                <a:solidFill>
                  <a:prstClr val="black"/>
                </a:solidFill>
              </a:rPr>
              <a:t>Dữ liệu là gì?</a:t>
            </a:r>
            <a:endParaRPr lang="en-US" sz="6000" b="1">
              <a:solidFill>
                <a:prstClr val="black"/>
              </a:solidFill>
            </a:endParaRPr>
          </a:p>
        </p:txBody>
      </p:sp>
      <p:sp>
        <p:nvSpPr>
          <p:cNvPr id="7" name="TextBox 6"/>
          <p:cNvSpPr txBox="1"/>
          <p:nvPr/>
        </p:nvSpPr>
        <p:spPr>
          <a:xfrm>
            <a:off x="395536" y="4077072"/>
            <a:ext cx="8352928" cy="2062103"/>
          </a:xfrm>
          <a:prstGeom prst="rect">
            <a:avLst/>
          </a:prstGeom>
          <a:noFill/>
        </p:spPr>
        <p:txBody>
          <a:bodyPr wrap="square" rtlCol="0">
            <a:spAutoFit/>
          </a:bodyPr>
          <a:lstStyle/>
          <a:p>
            <a:r>
              <a:rPr lang="vi-VN" sz="3200" b="1" i="1">
                <a:solidFill>
                  <a:prstClr val="black"/>
                </a:solidFill>
              </a:rPr>
              <a:t>Dữ liệu</a:t>
            </a:r>
            <a:r>
              <a:rPr lang="vi-VN" sz="3200">
                <a:solidFill>
                  <a:prstClr val="black"/>
                </a:solidFill>
              </a:rPr>
              <a:t> là tập hợp các kí hiệu được sắp xếp theo những trật tự nhất định, được tổ chức theo những cấu trúc nhất định và được thể hiện trên một phương tiện lưu trữ nhất định.</a:t>
            </a:r>
            <a:endParaRPr lang="en-US" sz="3200">
              <a:solidFill>
                <a:prstClr val="black"/>
              </a:solidFill>
            </a:endParaRPr>
          </a:p>
        </p:txBody>
      </p:sp>
      <p:sp>
        <p:nvSpPr>
          <p:cNvPr id="8" name="TextBox 7"/>
          <p:cNvSpPr txBox="1"/>
          <p:nvPr/>
        </p:nvSpPr>
        <p:spPr>
          <a:xfrm>
            <a:off x="1619108" y="3022937"/>
            <a:ext cx="5905784" cy="1015663"/>
          </a:xfrm>
          <a:prstGeom prst="rect">
            <a:avLst/>
          </a:prstGeom>
          <a:noFill/>
        </p:spPr>
        <p:txBody>
          <a:bodyPr wrap="none" rtlCol="0">
            <a:spAutoFit/>
          </a:bodyPr>
          <a:lstStyle/>
          <a:p>
            <a:r>
              <a:rPr lang="vi-VN" sz="6000" b="1">
                <a:solidFill>
                  <a:prstClr val="black"/>
                </a:solidFill>
              </a:rPr>
              <a:t>Thông tin là gì?</a:t>
            </a:r>
            <a:endParaRPr lang="en-US" sz="6000" b="1">
              <a:solidFill>
                <a:prstClr val="black"/>
              </a:solidFill>
            </a:endParaRPr>
          </a:p>
        </p:txBody>
      </p:sp>
      <p:sp>
        <p:nvSpPr>
          <p:cNvPr id="9" name="TextBox 8"/>
          <p:cNvSpPr txBox="1"/>
          <p:nvPr/>
        </p:nvSpPr>
        <p:spPr>
          <a:xfrm>
            <a:off x="395536" y="3933056"/>
            <a:ext cx="8352928" cy="2062103"/>
          </a:xfrm>
          <a:prstGeom prst="rect">
            <a:avLst/>
          </a:prstGeom>
          <a:noFill/>
        </p:spPr>
        <p:txBody>
          <a:bodyPr wrap="square" rtlCol="0">
            <a:spAutoFit/>
          </a:bodyPr>
          <a:lstStyle/>
          <a:p>
            <a:r>
              <a:rPr lang="vi-VN" sz="3200" b="1" i="1">
                <a:solidFill>
                  <a:prstClr val="black"/>
                </a:solidFill>
              </a:rPr>
              <a:t>Thông tin</a:t>
            </a:r>
            <a:r>
              <a:rPr lang="vi-VN" sz="3200">
                <a:solidFill>
                  <a:prstClr val="black"/>
                </a:solidFill>
              </a:rPr>
              <a:t> là những gì con người thu nhận được từ dữ liệu và xử lý dữ liệu nhằm tạo </a:t>
            </a:r>
          </a:p>
          <a:p>
            <a:r>
              <a:rPr lang="vi-VN" sz="3200">
                <a:solidFill>
                  <a:prstClr val="black"/>
                </a:solidFill>
              </a:rPr>
              <a:t>ra sự hiểu biết, tạo ra các tri thức và những nhận thức tốt hơn về tự nhiên và xã hội. </a:t>
            </a:r>
          </a:p>
        </p:txBody>
      </p:sp>
    </p:spTree>
    <p:extLst>
      <p:ext uri="{BB962C8B-B14F-4D97-AF65-F5344CB8AC3E}">
        <p14:creationId xmlns:p14="http://schemas.microsoft.com/office/powerpoint/2010/main" val="33911849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anim calcmode="lin" valueType="num">
                                      <p:cBhvr>
                                        <p:cTn id="8" dur="1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750"/>
                                        <p:tgtEl>
                                          <p:spTgt spid="4">
                                            <p:txEl>
                                              <p:pRg st="1" end="1"/>
                                            </p:txEl>
                                          </p:spTgt>
                                        </p:tgtEl>
                                      </p:cBhvr>
                                    </p:animEffect>
                                    <p:anim calcmode="lin" valueType="num">
                                      <p:cBhvr>
                                        <p:cTn id="14" dur="1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750"/>
                                        <p:tgtEl>
                                          <p:spTgt spid="4">
                                            <p:txEl>
                                              <p:pRg st="2" end="2"/>
                                            </p:txEl>
                                          </p:spTgt>
                                        </p:tgtEl>
                                      </p:cBhvr>
                                    </p:animEffect>
                                    <p:anim calcmode="lin" valueType="num">
                                      <p:cBhvr>
                                        <p:cTn id="20" dur="1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2" presetClass="entr" presetSubtype="3" fill="hold" grpId="0" nodeType="after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par>
                          <p:cTn id="27" fill="hold">
                            <p:stCondLst>
                              <p:cond delay="7250"/>
                            </p:stCondLst>
                            <p:childTnLst>
                              <p:par>
                                <p:cTn id="28" presetID="2" presetClass="entr" presetSubtype="12" fill="hold" grpId="0" nodeType="afterEffect">
                                  <p:stCondLst>
                                    <p:cond delay="1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grpId="1" nodeType="click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7" grpId="1"/>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Thông</a:t>
            </a:r>
            <a:r>
              <a:rPr lang="en-US"/>
              <a:t> tin </a:t>
            </a:r>
            <a:r>
              <a:rPr lang="en-US" err="1"/>
              <a:t>và</a:t>
            </a:r>
            <a:r>
              <a:rPr lang="en-US"/>
              <a:t> </a:t>
            </a:r>
            <a:r>
              <a:rPr lang="en-US" err="1"/>
              <a:t>dữ</a:t>
            </a:r>
            <a:r>
              <a:rPr lang="en-US"/>
              <a:t> </a:t>
            </a:r>
            <a:r>
              <a:rPr lang="en-US" err="1"/>
              <a:t>liệu</a:t>
            </a:r>
            <a:endParaRPr lang="en-US"/>
          </a:p>
        </p:txBody>
      </p:sp>
      <p:sp>
        <p:nvSpPr>
          <p:cNvPr id="7" name="Slide Number Placeholder 6"/>
          <p:cNvSpPr>
            <a:spLocks noGrp="1"/>
          </p:cNvSpPr>
          <p:nvPr>
            <p:ph type="sldNum" sz="quarter" idx="12"/>
          </p:nvPr>
        </p:nvSpPr>
        <p:spPr/>
        <p:txBody>
          <a:bodyPr/>
          <a:lstStyle/>
          <a:p>
            <a:fld id="{3E15BD7C-E074-4D4A-84C3-500EE5B9C190}" type="slidenum">
              <a:rPr lang="ru-RU" smtClean="0"/>
              <a:pPr/>
              <a:t>27</a:t>
            </a:fld>
            <a:endParaRPr lang="ru-RU"/>
          </a:p>
        </p:txBody>
      </p:sp>
      <p:sp>
        <p:nvSpPr>
          <p:cNvPr id="5" name="TextBox 4"/>
          <p:cNvSpPr txBox="1"/>
          <p:nvPr/>
        </p:nvSpPr>
        <p:spPr>
          <a:xfrm>
            <a:off x="1331640" y="2060848"/>
            <a:ext cx="6480720" cy="1938992"/>
          </a:xfrm>
          <a:prstGeom prst="rect">
            <a:avLst/>
          </a:prstGeom>
          <a:noFill/>
        </p:spPr>
        <p:txBody>
          <a:bodyPr wrap="square" rtlCol="0">
            <a:spAutoFit/>
          </a:bodyPr>
          <a:lstStyle/>
          <a:p>
            <a:pPr algn="ctr"/>
            <a:r>
              <a:rPr lang="vi-VN" sz="6000" b="1"/>
              <a:t>Ví dụ về dữ liệu và thông tin?</a:t>
            </a:r>
            <a:endParaRPr lang="en-US" sz="6000" b="1"/>
          </a:p>
        </p:txBody>
      </p:sp>
    </p:spTree>
    <p:extLst>
      <p:ext uri="{BB962C8B-B14F-4D97-AF65-F5344CB8AC3E}">
        <p14:creationId xmlns:p14="http://schemas.microsoft.com/office/powerpoint/2010/main" val="29004943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normAutofit/>
          </a:bodyPr>
          <a:lstStyle/>
          <a:p>
            <a:pPr>
              <a:lnSpc>
                <a:spcPct val="150000"/>
              </a:lnSpc>
            </a:pPr>
            <a:r>
              <a:rPr lang="zh-CN" altLang="en-US" sz="4400" b="1"/>
              <a:t>明天将有雨</a:t>
            </a:r>
            <a:endParaRPr lang="en-US" altLang="zh-CN" sz="4400" b="1"/>
          </a:p>
          <a:p>
            <a:pPr>
              <a:lnSpc>
                <a:spcPct val="150000"/>
              </a:lnSpc>
            </a:pPr>
            <a:r>
              <a:rPr lang="vi-VN" altLang="zh-CN" sz="4400" b="1"/>
              <a:t>Míngtiān jiāng yǒu yǔ</a:t>
            </a:r>
          </a:p>
          <a:p>
            <a:pPr>
              <a:lnSpc>
                <a:spcPct val="150000"/>
              </a:lnSpc>
            </a:pPr>
            <a:r>
              <a:rPr lang="ru-RU" sz="4400" b="1"/>
              <a:t>Завтра будет дождь</a:t>
            </a:r>
            <a:endParaRPr lang="en-US" sz="4400" b="1"/>
          </a:p>
          <a:p>
            <a:pPr>
              <a:lnSpc>
                <a:spcPct val="150000"/>
              </a:lnSpc>
            </a:pPr>
            <a:r>
              <a:rPr lang="en-US" sz="4400" b="1"/>
              <a:t>There will be rain tomorrow</a:t>
            </a:r>
          </a:p>
          <a:p>
            <a:pPr>
              <a:lnSpc>
                <a:spcPct val="150000"/>
              </a:lnSpc>
            </a:pPr>
            <a:r>
              <a:rPr lang="vi-VN" sz="4400" b="1"/>
              <a:t>Ngày mai trời mưa</a:t>
            </a:r>
          </a:p>
        </p:txBody>
      </p:sp>
      <p:sp>
        <p:nvSpPr>
          <p:cNvPr id="2" name="Title 1"/>
          <p:cNvSpPr>
            <a:spLocks noGrp="1"/>
          </p:cNvSpPr>
          <p:nvPr>
            <p:ph type="title"/>
          </p:nvPr>
        </p:nvSpPr>
        <p:spPr/>
        <p:txBody>
          <a:bodyPr/>
          <a:lstStyle/>
          <a:p>
            <a:r>
              <a:rPr lang="vi-VN"/>
              <a:t>Thông tin và </a:t>
            </a:r>
            <a:r>
              <a:rPr lang="en-US" err="1"/>
              <a:t>dữ</a:t>
            </a:r>
            <a:r>
              <a:rPr lang="en-US"/>
              <a:t> </a:t>
            </a:r>
            <a:r>
              <a:rPr lang="en-US" err="1"/>
              <a:t>liệu</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332657"/>
            <a:ext cx="4894225" cy="6012904"/>
          </a:xfrm>
          <a:prstGeom prst="rect">
            <a:avLst/>
          </a:prstGeom>
        </p:spPr>
      </p:pic>
    </p:spTree>
    <p:extLst>
      <p:ext uri="{BB962C8B-B14F-4D97-AF65-F5344CB8AC3E}">
        <p14:creationId xmlns:p14="http://schemas.microsoft.com/office/powerpoint/2010/main" val="29399571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normAutofit/>
          </a:bodyPr>
          <a:lstStyle/>
          <a:p>
            <a:pPr>
              <a:lnSpc>
                <a:spcPct val="150000"/>
              </a:lnSpc>
            </a:pPr>
            <a:r>
              <a:rPr lang="vi-VN"/>
              <a:t>Thông tin chứa đựng ý nghĩa, còn dữ liệu là các dữ kiện không có ý nghĩa rõ ràng nếu nó không được xử lý. </a:t>
            </a:r>
            <a:endParaRPr lang="en-US"/>
          </a:p>
          <a:p>
            <a:pPr>
              <a:lnSpc>
                <a:spcPct val="150000"/>
              </a:lnSpc>
            </a:pPr>
            <a:r>
              <a:rPr lang="vi-VN"/>
              <a:t>Cùng một thông tin có thể được biểu diễn bằng những dữ liệu khác nhau.</a:t>
            </a:r>
          </a:p>
          <a:p>
            <a:pPr>
              <a:lnSpc>
                <a:spcPct val="150000"/>
              </a:lnSpc>
            </a:pPr>
            <a:r>
              <a:rPr lang="vi-VN"/>
              <a:t>Cùng một dữ liệu có thể biểu diễn những thông tin khác nhau.</a:t>
            </a:r>
          </a:p>
        </p:txBody>
      </p:sp>
      <p:sp>
        <p:nvSpPr>
          <p:cNvPr id="2" name="Title 1"/>
          <p:cNvSpPr>
            <a:spLocks noGrp="1"/>
          </p:cNvSpPr>
          <p:nvPr>
            <p:ph type="title"/>
          </p:nvPr>
        </p:nvSpPr>
        <p:spPr/>
        <p:txBody>
          <a:bodyPr/>
          <a:lstStyle/>
          <a:p>
            <a:r>
              <a:rPr lang="vi-VN"/>
              <a:t>Thông tin và dữ liệu</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a:p>
        </p:txBody>
      </p:sp>
    </p:spTree>
    <p:extLst>
      <p:ext uri="{BB962C8B-B14F-4D97-AF65-F5344CB8AC3E}">
        <p14:creationId xmlns:p14="http://schemas.microsoft.com/office/powerpoint/2010/main" val="33629842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48530480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Thông tin và dữ liệu</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742950"/>
            <a:ext cx="846772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990600" y="5486400"/>
            <a:ext cx="7315200" cy="1219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vi-VN" sz="3200" b="1"/>
              <a:t>Trong ATTT, ta có thể đồng nhất thông tin và dữ liệu</a:t>
            </a:r>
            <a:endParaRPr lang="en-US" sz="3200" b="1"/>
          </a:p>
        </p:txBody>
      </p:sp>
    </p:spTree>
    <p:extLst>
      <p:ext uri="{BB962C8B-B14F-4D97-AF65-F5344CB8AC3E}">
        <p14:creationId xmlns:p14="http://schemas.microsoft.com/office/powerpoint/2010/main" val="25030746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spcBef>
                <a:spcPts val="1200"/>
              </a:spcBef>
              <a:spcAft>
                <a:spcPts val="1200"/>
              </a:spcAft>
              <a:buFont typeface="Wingdings" pitchFamily="2" charset="2"/>
              <a:buChar char="q"/>
            </a:pPr>
            <a:r>
              <a:rPr lang="vi-VN" b="1"/>
              <a:t>Hệ thống TT – VT</a:t>
            </a:r>
            <a:r>
              <a:rPr lang="vi-VN"/>
              <a:t> là tập hợp các thiết bị phần cứng và phần mềm, liên hệ với nhau bằng các kênh truyền và nhận thông tin thành một thể thống nhất để xử lý thông tin (tìm kiếm, lưu trữ, bảo vệ, xử lý,...) và cung cấp kết quả cho người dùng.</a:t>
            </a:r>
          </a:p>
        </p:txBody>
      </p:sp>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a:p>
        </p:txBody>
      </p:sp>
    </p:spTree>
    <p:extLst>
      <p:ext uri="{BB962C8B-B14F-4D97-AF65-F5344CB8AC3E}">
        <p14:creationId xmlns:p14="http://schemas.microsoft.com/office/powerpoint/2010/main" val="12261429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a:p>
        </p:txBody>
      </p:sp>
      <p:pic>
        <p:nvPicPr>
          <p:cNvPr id="1026" name="Picture 2" descr="Kết quả hình ảnh cho single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2895600" cy="23454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E58BBE3-D6A2-4D13-90CA-67FD8D1D3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17056"/>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69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33</a:t>
            </a:fld>
            <a:endParaRPr lang="ru-RU"/>
          </a:p>
        </p:txBody>
      </p:sp>
      <p:sp>
        <p:nvSpPr>
          <p:cNvPr id="5" name="AutoShape 4">
            <a:extLst>
              <a:ext uri="{FF2B5EF4-FFF2-40B4-BE49-F238E27FC236}">
                <a16:creationId xmlns:a16="http://schemas.microsoft.com/office/drawing/2014/main" id="{FB93009E-A3B7-4C49-A0FA-B5690D72CC8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a:extLst>
              <a:ext uri="{FF2B5EF4-FFF2-40B4-BE49-F238E27FC236}">
                <a16:creationId xmlns:a16="http://schemas.microsoft.com/office/drawing/2014/main" id="{6D6463DD-49CE-4C83-B9AA-35515552DA6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7956802-E918-4CDC-9CEC-54E0F3A6178B}"/>
              </a:ext>
            </a:extLst>
          </p:cNvPr>
          <p:cNvPicPr>
            <a:picLocks noChangeAspect="1"/>
          </p:cNvPicPr>
          <p:nvPr/>
        </p:nvPicPr>
        <p:blipFill>
          <a:blip r:embed="rId3"/>
          <a:stretch>
            <a:fillRect/>
          </a:stretch>
        </p:blipFill>
        <p:spPr>
          <a:xfrm>
            <a:off x="313646" y="1219200"/>
            <a:ext cx="8516708" cy="4419600"/>
          </a:xfrm>
          <a:prstGeom prst="rect">
            <a:avLst/>
          </a:prstGeom>
        </p:spPr>
      </p:pic>
    </p:spTree>
    <p:extLst>
      <p:ext uri="{BB962C8B-B14F-4D97-AF65-F5344CB8AC3E}">
        <p14:creationId xmlns:p14="http://schemas.microsoft.com/office/powerpoint/2010/main" val="13368466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a:p>
        </p:txBody>
      </p:sp>
      <p:pic>
        <p:nvPicPr>
          <p:cNvPr id="5" name="Picture 4">
            <a:extLst>
              <a:ext uri="{FF2B5EF4-FFF2-40B4-BE49-F238E27FC236}">
                <a16:creationId xmlns:a16="http://schemas.microsoft.com/office/drawing/2014/main" id="{6A368D43-718F-4605-8B61-907C8C722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967870"/>
            <a:ext cx="7920880" cy="4922260"/>
          </a:xfrm>
          <a:prstGeom prst="rect">
            <a:avLst/>
          </a:prstGeom>
        </p:spPr>
      </p:pic>
    </p:spTree>
    <p:extLst>
      <p:ext uri="{BB962C8B-B14F-4D97-AF65-F5344CB8AC3E}">
        <p14:creationId xmlns:p14="http://schemas.microsoft.com/office/powerpoint/2010/main" val="4072237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5100696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6905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a:t> An toàn thông tin </a:t>
            </a:r>
            <a:r>
              <a:rPr lang="en-US"/>
              <a:t>l</a:t>
            </a:r>
            <a:r>
              <a:rPr lang="vi-VN"/>
              <a:t>à sự bảo vệ thông tin và các hệ thống thông tin tránh bị truy nhập, sử dụng, tiết lộ, gián đoạn, sửa đổi hoặc phá hoại trái phép nhằm bảo đảm tính nguyên vẹn, tính bảo mật và tính khả dụng của thông tin</a:t>
            </a:r>
            <a:r>
              <a:rPr lang="en-US"/>
              <a:t> [72/2013/NĐ-CP]</a:t>
            </a:r>
            <a:r>
              <a:rPr lang="vi-VN"/>
              <a:t>.</a:t>
            </a:r>
            <a:endParaRPr lang="en-US"/>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a:p>
        </p:txBody>
      </p:sp>
    </p:spTree>
    <p:extLst>
      <p:ext uri="{BB962C8B-B14F-4D97-AF65-F5344CB8AC3E}">
        <p14:creationId xmlns:p14="http://schemas.microsoft.com/office/powerpoint/2010/main" val="9207553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3"/>
          </p:nvPr>
        </p:nvSpPr>
        <p:spPr/>
        <p:txBody>
          <a:bodyPr anchor="ctr"/>
          <a:lstStyle/>
          <a:p>
            <a:pPr marL="0" indent="0" algn="ctr">
              <a:buNone/>
            </a:pPr>
            <a:r>
              <a:rPr lang="en-US" b="1"/>
              <a:t>Ba tính chất an toàn của thông tin</a:t>
            </a:r>
          </a:p>
          <a:p>
            <a:pPr marL="0" indent="0" algn="ctr">
              <a:buNone/>
            </a:pPr>
            <a:endParaRPr lang="en-US" b="1"/>
          </a:p>
          <a:p>
            <a:pPr marL="514350" indent="-514350">
              <a:buFont typeface="+mj-lt"/>
              <a:buAutoNum type="arabicPeriod"/>
            </a:pPr>
            <a:r>
              <a:rPr lang="en-US"/>
              <a:t>Tính bí mật (Confidentiality)</a:t>
            </a:r>
          </a:p>
          <a:p>
            <a:pPr marL="514350" indent="-514350">
              <a:buFont typeface="+mj-lt"/>
              <a:buAutoNum type="arabicPeriod"/>
            </a:pPr>
            <a:r>
              <a:rPr lang="en-US"/>
              <a:t>Tính toàn vẹn (Integrity)</a:t>
            </a:r>
          </a:p>
          <a:p>
            <a:pPr marL="514350" indent="-514350">
              <a:buFont typeface="+mj-lt"/>
              <a:buAutoNum type="arabicPeriod"/>
            </a:pPr>
            <a:r>
              <a:rPr lang="en-US"/>
              <a:t>Tính khả dụng (Availability)</a:t>
            </a:r>
          </a:p>
          <a:p>
            <a:pPr marL="0" indent="0">
              <a:buNone/>
            </a:pPr>
            <a:endParaRPr lang="en-US"/>
          </a:p>
          <a:p>
            <a:pPr algn="ctr">
              <a:buFont typeface="Wingdings" pitchFamily="2" charset="2"/>
              <a:buChar char="è"/>
            </a:pPr>
            <a:r>
              <a:rPr lang="en-US" b="1">
                <a:sym typeface="Wingdings" pitchFamily="2" charset="2"/>
              </a:rPr>
              <a:t>Bộ ba CIA</a:t>
            </a:r>
          </a:p>
        </p:txBody>
      </p:sp>
      <p:sp>
        <p:nvSpPr>
          <p:cNvPr id="11" name="Title 10"/>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37</a:t>
            </a:fld>
            <a:endParaRPr lang="ru-RU"/>
          </a:p>
        </p:txBody>
      </p:sp>
      <p:pic>
        <p:nvPicPr>
          <p:cNvPr id="2057" name="Picture 9" descr="https://www.cia.gov/portlet_content/home-slider-images/Cia_Seal_325X279.jpg/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636912"/>
            <a:ext cx="30956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93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ebdesignjustforyou.com/p/wp-content/uploads/2012/04/sample-confidentiality-agreeme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8854" y="2917838"/>
            <a:ext cx="2715146" cy="203516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en-US" b="1"/>
              <a:t>1. Tính bí mật</a:t>
            </a:r>
          </a:p>
          <a:p>
            <a:r>
              <a:rPr lang="en-US"/>
              <a:t>Khái niệm: </a:t>
            </a:r>
            <a:r>
              <a:rPr lang="vi-VN"/>
              <a:t>thông tin chỉ cung cấp cho những người có thẩm quyền</a:t>
            </a:r>
            <a:endParaRPr lang="en-US"/>
          </a:p>
          <a:p>
            <a:r>
              <a:rPr lang="en-US"/>
              <a:t>Nguyên nhân phá vỡ tính bí mật:</a:t>
            </a:r>
          </a:p>
          <a:p>
            <a:pPr lvl="1"/>
            <a:r>
              <a:rPr lang="en-US"/>
              <a:t>Nghe lén, xem lén, đọc lén</a:t>
            </a:r>
          </a:p>
          <a:p>
            <a:pPr lvl="1"/>
            <a:r>
              <a:rPr lang="en-US"/>
              <a:t>Đánh cắp vật mang</a:t>
            </a:r>
          </a:p>
          <a:p>
            <a:pPr lvl="1"/>
            <a:r>
              <a:rPr lang="en-US"/>
              <a:t>Xâm nhập trái phép</a:t>
            </a:r>
          </a:p>
          <a:p>
            <a:pPr lvl="1"/>
            <a:r>
              <a:rPr lang="en-US"/>
              <a:t>Sự bất cẩn (nhầm lẫn, mất cảnh giác) của người có bí mật</a:t>
            </a:r>
          </a:p>
          <a:p>
            <a:pPr lvl="1"/>
            <a:r>
              <a:rPr lang="en-US"/>
              <a:t>Gián điệp</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a:p>
        </p:txBody>
      </p:sp>
    </p:spTree>
    <p:extLst>
      <p:ext uri="{BB962C8B-B14F-4D97-AF65-F5344CB8AC3E}">
        <p14:creationId xmlns:p14="http://schemas.microsoft.com/office/powerpoint/2010/main" val="12319383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descr="http://thumbs.dreamstime.com/x/broken-chain-set-2-15197219.jpg"/>
          <p:cNvPicPr>
            <a:picLocks noChangeAspect="1" noChangeArrowheads="1"/>
          </p:cNvPicPr>
          <p:nvPr/>
        </p:nvPicPr>
        <p:blipFill>
          <a:blip r:embed="rId2">
            <a:clrChange>
              <a:clrFrom>
                <a:srgbClr val="EBECF0"/>
              </a:clrFrom>
              <a:clrTo>
                <a:srgbClr val="EBECF0">
                  <a:alpha val="0"/>
                </a:srgbClr>
              </a:clrTo>
            </a:clrChange>
            <a:extLst>
              <a:ext uri="{28A0092B-C50C-407E-A947-70E740481C1C}">
                <a14:useLocalDpi xmlns:a14="http://schemas.microsoft.com/office/drawing/2010/main" val="0"/>
              </a:ext>
            </a:extLst>
          </a:blip>
          <a:srcRect/>
          <a:stretch>
            <a:fillRect/>
          </a:stretch>
        </p:blipFill>
        <p:spPr bwMode="auto">
          <a:xfrm>
            <a:off x="5243993" y="3200400"/>
            <a:ext cx="390000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a:bodyPr>
          <a:lstStyle/>
          <a:p>
            <a:pPr marL="0" indent="0" algn="ctr">
              <a:buNone/>
            </a:pPr>
            <a:r>
              <a:rPr lang="en-US" b="1"/>
              <a:t>2. Tính toàn vẹn</a:t>
            </a:r>
          </a:p>
          <a:p>
            <a:r>
              <a:rPr lang="en-US"/>
              <a:t>Khái niệm: đảm bảo</a:t>
            </a:r>
            <a:r>
              <a:rPr lang="vi-VN"/>
              <a:t> </a:t>
            </a:r>
            <a:r>
              <a:rPr lang="en-US"/>
              <a:t>thông tin</a:t>
            </a:r>
            <a:r>
              <a:rPr lang="vi-VN"/>
              <a:t> không bị thay đổi một cách trái phép hoặc thay đổi không như ý muốn</a:t>
            </a:r>
            <a:endParaRPr lang="en-US"/>
          </a:p>
          <a:p>
            <a:r>
              <a:rPr lang="en-US"/>
              <a:t>Nguyên nhân phá vỡ tính toàn vẹn:</a:t>
            </a:r>
          </a:p>
          <a:p>
            <a:pPr lvl="1"/>
            <a:r>
              <a:rPr lang="en-US"/>
              <a:t>Lỗi đường truyền</a:t>
            </a:r>
          </a:p>
          <a:p>
            <a:pPr lvl="1"/>
            <a:r>
              <a:rPr lang="en-US" err="1"/>
              <a:t>Lỗi</a:t>
            </a:r>
            <a:r>
              <a:rPr lang="en-US"/>
              <a:t> </a:t>
            </a:r>
            <a:r>
              <a:rPr lang="en-US" err="1"/>
              <a:t>phát</a:t>
            </a:r>
            <a:r>
              <a:rPr lang="en-US"/>
              <a:t> sinh </a:t>
            </a:r>
            <a:r>
              <a:rPr lang="en-US" err="1"/>
              <a:t>khi</a:t>
            </a:r>
            <a:r>
              <a:rPr lang="en-US"/>
              <a:t> </a:t>
            </a:r>
            <a:r>
              <a:rPr lang="en-US" err="1"/>
              <a:t>lưu</a:t>
            </a:r>
            <a:r>
              <a:rPr lang="en-US"/>
              <a:t> </a:t>
            </a:r>
            <a:r>
              <a:rPr lang="en-US" err="1"/>
              <a:t>trữ</a:t>
            </a:r>
            <a:endParaRPr lang="en-US"/>
          </a:p>
          <a:p>
            <a:pPr lvl="1"/>
            <a:r>
              <a:rPr lang="en-US"/>
              <a:t>Tấn công sửa đổi, phá hủy</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a:p>
        </p:txBody>
      </p:sp>
    </p:spTree>
    <p:extLst>
      <p:ext uri="{BB962C8B-B14F-4D97-AF65-F5344CB8AC3E}">
        <p14:creationId xmlns:p14="http://schemas.microsoft.com/office/powerpoint/2010/main" val="225712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4938362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905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a:p>
        </p:txBody>
      </p:sp>
      <p:pic>
        <p:nvPicPr>
          <p:cNvPr id="5" name="Picture 2" descr="http://www.webtretho.com/wttnews/wp-content/uploads/2013/04/nga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6" y="775792"/>
            <a:ext cx="9121013"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92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cloud.graphicleftovers.com/33257/1168962/247-availability.jpg"/>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86400" y="3200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vi-VN" b="1"/>
              <a:t>3. Tính khả dụng (sẵn sàng)</a:t>
            </a:r>
          </a:p>
          <a:p>
            <a:r>
              <a:rPr lang="vi-VN"/>
              <a:t>Khái niệm: đảm bảo khả năng truy cập thông tin, tính năng của hệ thống thông tin mỗi khi người dùng hợp lệ có nhu cầu.</a:t>
            </a:r>
          </a:p>
          <a:p>
            <a:r>
              <a:rPr lang="vi-VN"/>
              <a:t>Nguyên nhân phá vỡ tính khả dụng:</a:t>
            </a:r>
          </a:p>
          <a:p>
            <a:pPr lvl="1"/>
            <a:r>
              <a:rPr lang="vi-VN"/>
              <a:t>Tấn công DoS, DDoS</a:t>
            </a:r>
          </a:p>
          <a:p>
            <a:pPr lvl="1"/>
            <a:r>
              <a:rPr lang="vi-VN"/>
              <a:t>Cấu hình sai</a:t>
            </a:r>
          </a:p>
          <a:p>
            <a:pPr lvl="1"/>
            <a:r>
              <a:rPr lang="vi-VN"/>
              <a:t>Tính toàn vẹn bị phá vỡ</a:t>
            </a:r>
          </a:p>
          <a:p>
            <a:pPr lvl="1"/>
            <a:r>
              <a:rPr lang="vi-VN"/>
              <a:t>Hỏng hóc, </a:t>
            </a:r>
          </a:p>
          <a:p>
            <a:pPr lvl="1"/>
            <a:r>
              <a:rPr lang="vi-VN"/>
              <a:t>Mất điện, thiên tai, hỏa hoạn</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a:p>
        </p:txBody>
      </p:sp>
    </p:spTree>
    <p:extLst>
      <p:ext uri="{BB962C8B-B14F-4D97-AF65-F5344CB8AC3E}">
        <p14:creationId xmlns:p14="http://schemas.microsoft.com/office/powerpoint/2010/main" val="730124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a:t>An ninh thông tin </a:t>
            </a:r>
            <a:r>
              <a:rPr lang="en-US"/>
              <a:t>là</a:t>
            </a:r>
            <a:r>
              <a:rPr lang="vi-VN"/>
              <a:t> việc bảo đảm thông tin trên mạng không gây phương hại đến an ninh quốc gia, trật tự an toàn xã hội, bí mật nhà nước, quyền và lợi ích hợp pháp của tổ chức, cá nhân</a:t>
            </a:r>
            <a:r>
              <a:rPr lang="en-US"/>
              <a:t> [72/2013/NĐ-CP]</a:t>
            </a:r>
            <a:r>
              <a:rPr lang="vi-VN"/>
              <a:t>.</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a:p>
        </p:txBody>
      </p:sp>
      <p:sp>
        <p:nvSpPr>
          <p:cNvPr id="5" name="Rounded Rectangle 4"/>
          <p:cNvSpPr/>
          <p:nvPr/>
        </p:nvSpPr>
        <p:spPr>
          <a:xfrm>
            <a:off x="687760" y="1600200"/>
            <a:ext cx="7770440" cy="32766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vi-VN" sz="3200" b="1"/>
              <a:t>«Information Security» là bảo vệ quyền, lợi ích hợp pháp của cá nhân, tổ chức, xã hội và quốc gia trong lĩnh vực thông tin</a:t>
            </a:r>
            <a:endParaRPr lang="en-US" sz="3200" b="1"/>
          </a:p>
        </p:txBody>
      </p:sp>
    </p:spTree>
    <p:extLst>
      <p:ext uri="{BB962C8B-B14F-4D97-AF65-F5344CB8AC3E}">
        <p14:creationId xmlns:p14="http://schemas.microsoft.com/office/powerpoint/2010/main" val="3964407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949439" cy="914401"/>
          </a:xfrm>
        </p:spPr>
        <p:txBody>
          <a:bodyPr>
            <a:noAutofit/>
          </a:bodyPr>
          <a:lstStyle/>
          <a:p>
            <a:r>
              <a:rPr lang="en-US" sz="3600" err="1"/>
              <a:t>Các</a:t>
            </a:r>
            <a:r>
              <a:rPr lang="en-US" sz="3600"/>
              <a:t> </a:t>
            </a:r>
            <a:r>
              <a:rPr lang="en-US" sz="3600" err="1"/>
              <a:t>lĩnh</a:t>
            </a:r>
            <a:r>
              <a:rPr lang="en-US" sz="3600"/>
              <a:t> </a:t>
            </a:r>
            <a:r>
              <a:rPr lang="en-US" sz="3600" err="1"/>
              <a:t>vực</a:t>
            </a:r>
            <a:r>
              <a:rPr lang="en-US" sz="3600"/>
              <a:t> </a:t>
            </a:r>
            <a:r>
              <a:rPr lang="en-US" sz="3600" err="1"/>
              <a:t>trong</a:t>
            </a:r>
            <a:r>
              <a:rPr lang="en-US" sz="3600"/>
              <a:t> an </a:t>
            </a:r>
            <a:r>
              <a:rPr lang="en-US" sz="3600" err="1"/>
              <a:t>toàn</a:t>
            </a:r>
            <a:r>
              <a:rPr lang="en-US" sz="3600"/>
              <a:t> </a:t>
            </a:r>
            <a:r>
              <a:rPr lang="en-US" sz="3600" err="1"/>
              <a:t>thông</a:t>
            </a:r>
            <a:r>
              <a:rPr lang="en-US" sz="3600"/>
              <a:t> tin</a:t>
            </a:r>
          </a:p>
        </p:txBody>
      </p:sp>
      <p:sp>
        <p:nvSpPr>
          <p:cNvPr id="4" name="Slide Number Placeholder 3"/>
          <p:cNvSpPr>
            <a:spLocks noGrp="1"/>
          </p:cNvSpPr>
          <p:nvPr>
            <p:ph type="sldNum" sz="quarter" idx="12"/>
          </p:nvPr>
        </p:nvSpPr>
        <p:spPr/>
        <p:txBody>
          <a:bodyPr/>
          <a:lstStyle/>
          <a:p>
            <a:fld id="{427993A3-B38B-47AC-B942-069007B98EA1}" type="slidenum">
              <a:rPr lang="en-US" smtClean="0"/>
              <a:pPr/>
              <a:t>43</a:t>
            </a:fld>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042" y="1499736"/>
            <a:ext cx="8758044" cy="482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11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864" y="1078657"/>
            <a:ext cx="3428823" cy="323165"/>
          </a:xfrm>
        </p:spPr>
        <p:txBody>
          <a:bodyPr>
            <a:normAutofit fontScale="90000"/>
          </a:bodyPr>
          <a:lstStyle/>
          <a:p>
            <a:r>
              <a:rPr lang="en-US"/>
              <a:t>Bản đồ Ứng Dụng Bảo Mật</a:t>
            </a:r>
          </a:p>
        </p:txBody>
      </p:sp>
      <p:sp>
        <p:nvSpPr>
          <p:cNvPr id="3" name="Slide Number Placeholder 2"/>
          <p:cNvSpPr>
            <a:spLocks noGrp="1"/>
          </p:cNvSpPr>
          <p:nvPr>
            <p:ph type="sldNum" sz="quarter" idx="12"/>
          </p:nvPr>
        </p:nvSpPr>
        <p:spPr/>
        <p:txBody>
          <a:bodyPr/>
          <a:lstStyle/>
          <a:p>
            <a:fld id="{427993A3-B38B-47AC-B942-069007B98EA1}" type="slidenum">
              <a:rPr lang="en-US" smtClean="0"/>
              <a:t>44</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534" y="1499736"/>
            <a:ext cx="9009246" cy="416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894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7993A3-B38B-47AC-B942-069007B98EA1}" type="slidenum">
              <a:rPr lang="en-US" smtClean="0">
                <a:solidFill>
                  <a:prstClr val="white"/>
                </a:solidFill>
              </a:rPr>
              <a:pPr/>
              <a:t>45</a:t>
            </a:fld>
            <a:endParaRPr lang="en-US">
              <a:solidFill>
                <a:prstClr val="white"/>
              </a:solidFill>
            </a:endParaRPr>
          </a:p>
        </p:txBody>
      </p:sp>
      <p:sp>
        <p:nvSpPr>
          <p:cNvPr id="5" name="Title 1"/>
          <p:cNvSpPr txBox="1">
            <a:spLocks/>
          </p:cNvSpPr>
          <p:nvPr/>
        </p:nvSpPr>
        <p:spPr>
          <a:xfrm>
            <a:off x="3218482" y="391474"/>
            <a:ext cx="3486879" cy="318772"/>
          </a:xfrm>
          <a:prstGeom prst="rect">
            <a:avLst/>
          </a:prstGeom>
        </p:spPr>
        <p:txBody>
          <a:bodyPr vert="horz" lIns="91440" tIns="45720" rIns="91440" bIns="45720" rtlCol="0" anchor="ctr">
            <a:normAutofit fontScale="85000" lnSpcReduction="20000"/>
          </a:bodyPr>
          <a:lstStyle>
            <a:lvl1pPr algn="l" defTabSz="914400" rtl="0" eaLnBrk="1" latinLnBrk="0" hangingPunct="1">
              <a:spcBef>
                <a:spcPct val="0"/>
              </a:spcBef>
              <a:buNone/>
              <a:defRPr sz="2100" kern="1200">
                <a:solidFill>
                  <a:schemeClr val="tx1"/>
                </a:solidFill>
                <a:latin typeface="+mj-lt"/>
                <a:ea typeface="+mj-ea"/>
                <a:cs typeface="+mj-cs"/>
              </a:defRPr>
            </a:lvl1pPr>
          </a:lstStyle>
          <a:p>
            <a:r>
              <a:rPr lang="en-US"/>
              <a:t>Các công ty Bảo Mật tại Việt Nam</a:t>
            </a:r>
          </a:p>
        </p:txBody>
      </p:sp>
      <p:sp>
        <p:nvSpPr>
          <p:cNvPr id="6" name="Slide Number Placeholder 3"/>
          <p:cNvSpPr txBox="1">
            <a:spLocks/>
          </p:cNvSpPr>
          <p:nvPr/>
        </p:nvSpPr>
        <p:spPr>
          <a:xfrm>
            <a:off x="7797800" y="6562487"/>
            <a:ext cx="1744117" cy="270121"/>
          </a:xfrm>
          <a:prstGeom prst="rect">
            <a:avLst/>
          </a:prstGeom>
        </p:spPr>
        <p:txBody>
          <a:bodyPr vert="horz" lIns="91440" tIns="45720" rIns="91440" bIns="45720" rtlCol="0" anchor="ctr"/>
          <a:lstStyle>
            <a:defPPr>
              <a:defRPr lang="ru-RU"/>
            </a:defPPr>
            <a:lvl1pPr marL="0" algn="ctr" defTabSz="914400" rtl="0" eaLnBrk="1" latinLnBrk="0" hangingPunct="1">
              <a:defRPr sz="13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7993A3-B38B-47AC-B942-069007B98EA1}" type="slidenum">
              <a:rPr lang="en-US" smtClean="0"/>
              <a:pPr/>
              <a:t>45</a:t>
            </a:fld>
            <a:endParaRPr lang="en-US"/>
          </a:p>
        </p:txBody>
      </p:sp>
      <p:pic>
        <p:nvPicPr>
          <p:cNvPr id="7" name="Picture 6" descr="http://securitybox.vn/wp-content/uploads/2017/05/cong-ty-co-phan-an-ninh-an-toan-thong-tin-cm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3" y="1361184"/>
            <a:ext cx="4505593" cy="1189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ecuritybox.vn/wp-content/uploads/2017/05/dich-vu-an-ninh-mang-securitybox-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2805" y="1120717"/>
            <a:ext cx="3709300" cy="2163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bka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25220"/>
            <a:ext cx="2922476" cy="16699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vs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6" y="5134618"/>
            <a:ext cx="2379089" cy="12073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vncs vietn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7698" y="4850452"/>
            <a:ext cx="3052160" cy="14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6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089" y="1119478"/>
            <a:ext cx="4878932" cy="323165"/>
          </a:xfrm>
        </p:spPr>
        <p:txBody>
          <a:bodyPr>
            <a:normAutofit fontScale="90000"/>
          </a:bodyPr>
          <a:lstStyle/>
          <a:p>
            <a:r>
              <a:rPr lang="en-US" err="1"/>
              <a:t>Hiện</a:t>
            </a:r>
            <a:r>
              <a:rPr lang="en-US"/>
              <a:t> </a:t>
            </a:r>
            <a:r>
              <a:rPr lang="en-US" err="1"/>
              <a:t>tại</a:t>
            </a:r>
            <a:r>
              <a:rPr lang="en-US"/>
              <a:t>, </a:t>
            </a:r>
            <a:r>
              <a:rPr lang="en-US" err="1"/>
              <a:t>Tương</a:t>
            </a:r>
            <a:r>
              <a:rPr lang="en-US"/>
              <a:t> </a:t>
            </a:r>
            <a:r>
              <a:rPr lang="en-US" err="1"/>
              <a:t>lai</a:t>
            </a:r>
            <a:r>
              <a:rPr lang="en-US"/>
              <a:t> &amp; </a:t>
            </a:r>
            <a:r>
              <a:rPr lang="en-US" err="1"/>
              <a:t>Thách</a:t>
            </a:r>
            <a:r>
              <a:rPr lang="en-US"/>
              <a:t> </a:t>
            </a:r>
            <a:r>
              <a:rPr lang="en-US" err="1"/>
              <a:t>thức</a:t>
            </a:r>
            <a:endParaRPr lang="en-US"/>
          </a:p>
        </p:txBody>
      </p:sp>
      <p:sp>
        <p:nvSpPr>
          <p:cNvPr id="3" name="Slide Number Placeholder 2"/>
          <p:cNvSpPr>
            <a:spLocks noGrp="1"/>
          </p:cNvSpPr>
          <p:nvPr>
            <p:ph type="sldNum" sz="quarter" idx="12"/>
          </p:nvPr>
        </p:nvSpPr>
        <p:spPr/>
        <p:txBody>
          <a:bodyPr/>
          <a:lstStyle/>
          <a:p>
            <a:fld id="{427993A3-B38B-47AC-B942-069007B98EA1}" type="slidenum">
              <a:rPr lang="en-US" smtClean="0"/>
              <a:t>46</a:t>
            </a:fld>
            <a:endParaRPr lang="en-US"/>
          </a:p>
        </p:txBody>
      </p:sp>
      <p:pic>
        <p:nvPicPr>
          <p:cNvPr id="2050" name="Picture 2">
            <a:extLst>
              <a:ext uri="{FF2B5EF4-FFF2-40B4-BE49-F238E27FC236}">
                <a16:creationId xmlns:a16="http://schemas.microsoft.com/office/drawing/2014/main" id="{DC5DC832-6149-4100-AE1E-E2553B022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561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895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a:t>Học phần: Cơ sở an toàn thông tin</a:t>
            </a:r>
          </a:p>
          <a:p>
            <a:pPr>
              <a:spcBef>
                <a:spcPts val="3600"/>
              </a:spcBef>
              <a:buFont typeface="Wingdings" panose="05000000000000000000" pitchFamily="2" charset="2"/>
              <a:buChar char="q"/>
            </a:pPr>
            <a:r>
              <a:rPr lang="vi-VN"/>
              <a:t>Mục tiêu:</a:t>
            </a:r>
          </a:p>
          <a:p>
            <a:r>
              <a:rPr lang="vi-VN"/>
              <a:t>Khái niệm an toàn thông tin</a:t>
            </a:r>
          </a:p>
          <a:p>
            <a:r>
              <a:rPr lang="vi-VN"/>
              <a:t>Hiểm họa an toàn thông tin</a:t>
            </a:r>
          </a:p>
          <a:p>
            <a:r>
              <a:rPr lang="vi-VN"/>
              <a:t>Phương pháp đảm bảo an toàn thông tin</a:t>
            </a:r>
          </a:p>
          <a:p>
            <a:r>
              <a:rPr lang="vi-VN"/>
              <a:t>Phương tiện đảm bảo an toàn thông tin</a:t>
            </a:r>
            <a:endParaRPr lang="en-US"/>
          </a:p>
        </p:txBody>
      </p:sp>
      <p:sp>
        <p:nvSpPr>
          <p:cNvPr id="3" name="Title 2"/>
          <p:cNvSpPr>
            <a:spLocks noGrp="1"/>
          </p:cNvSpPr>
          <p:nvPr>
            <p:ph type="title"/>
          </p:nvPr>
        </p:nvSpPr>
        <p:spPr/>
        <p:txBody>
          <a:bodyPr/>
          <a:lstStyle/>
          <a:p>
            <a:r>
              <a:rPr lang="vi-VN"/>
              <a:t>Mục tiêu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a:p>
        </p:txBody>
      </p:sp>
    </p:spTree>
    <p:extLst>
      <p:ext uri="{BB962C8B-B14F-4D97-AF65-F5344CB8AC3E}">
        <p14:creationId xmlns:p14="http://schemas.microsoft.com/office/powerpoint/2010/main" val="39266718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8100" y="661555"/>
            <a:ext cx="9144000" cy="5791200"/>
          </a:xfrm>
        </p:spPr>
        <p:txBody>
          <a:bodyPr anchor="ctr"/>
          <a:lstStyle/>
          <a:p>
            <a:r>
              <a:rPr lang="vi-VN" dirty="0"/>
              <a:t>Tổng thời lượng: 45 tiết</a:t>
            </a:r>
          </a:p>
          <a:p>
            <a:r>
              <a:rPr lang="vi-VN" dirty="0"/>
              <a:t>Số buổi: 15 buổi</a:t>
            </a:r>
          </a:p>
          <a:p>
            <a:r>
              <a:rPr lang="vi-VN" dirty="0"/>
              <a:t>Hình thức buổi học</a:t>
            </a:r>
            <a:endParaRPr lang="en-US" dirty="0"/>
          </a:p>
          <a:p>
            <a:r>
              <a:rPr lang="en-US" dirty="0" err="1"/>
              <a:t>Hình</a:t>
            </a:r>
            <a:r>
              <a:rPr lang="en-US" dirty="0"/>
              <a:t> </a:t>
            </a:r>
            <a:r>
              <a:rPr lang="en-US" dirty="0" err="1"/>
              <a:t>thức</a:t>
            </a:r>
            <a:r>
              <a:rPr lang="en-US" dirty="0"/>
              <a:t> </a:t>
            </a:r>
            <a:r>
              <a:rPr lang="en-US" dirty="0" err="1"/>
              <a:t>thi</a:t>
            </a:r>
            <a:r>
              <a:rPr lang="en-US" dirty="0"/>
              <a:t>: </a:t>
            </a:r>
            <a:r>
              <a:rPr lang="en-US" dirty="0" err="1"/>
              <a:t>Trắc</a:t>
            </a:r>
            <a:r>
              <a:rPr lang="en-US" dirty="0"/>
              <a:t> </a:t>
            </a:r>
            <a:r>
              <a:rPr lang="en-US" dirty="0" err="1"/>
              <a:t>nghiệm</a:t>
            </a:r>
            <a:endParaRPr lang="vi-VN" dirty="0"/>
          </a:p>
        </p:txBody>
      </p:sp>
      <p:sp>
        <p:nvSpPr>
          <p:cNvPr id="3" name="Title 2"/>
          <p:cNvSpPr>
            <a:spLocks noGrp="1"/>
          </p:cNvSpPr>
          <p:nvPr>
            <p:ph type="title"/>
          </p:nvPr>
        </p:nvSpPr>
        <p:spPr/>
        <p:txBody>
          <a:bodyPr/>
          <a:lstStyle/>
          <a:p>
            <a:r>
              <a:rPr lang="vi-VN"/>
              <a:t>Cấu trúc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a:p>
        </p:txBody>
      </p:sp>
    </p:spTree>
    <p:extLst>
      <p:ext uri="{BB962C8B-B14F-4D97-AF65-F5344CB8AC3E}">
        <p14:creationId xmlns:p14="http://schemas.microsoft.com/office/powerpoint/2010/main" val="41247967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a:t>Kế hoạch các buổi học</a:t>
            </a:r>
          </a:p>
          <a:p>
            <a:r>
              <a:rPr lang="vi-VN"/>
              <a:t>Bài tập lớn</a:t>
            </a:r>
          </a:p>
        </p:txBody>
      </p:sp>
      <p:sp>
        <p:nvSpPr>
          <p:cNvPr id="3" name="Title 2"/>
          <p:cNvSpPr>
            <a:spLocks noGrp="1"/>
          </p:cNvSpPr>
          <p:nvPr>
            <p:ph type="title"/>
          </p:nvPr>
        </p:nvSpPr>
        <p:spPr/>
        <p:txBody>
          <a:bodyPr/>
          <a:lstStyle/>
          <a:p>
            <a:r>
              <a:rPr lang="vi-VN"/>
              <a:t>Kế hoạch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a:p>
        </p:txBody>
      </p:sp>
    </p:spTree>
    <p:extLst>
      <p:ext uri="{BB962C8B-B14F-4D97-AF65-F5344CB8AC3E}">
        <p14:creationId xmlns:p14="http://schemas.microsoft.com/office/powerpoint/2010/main" val="28392656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42088343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3827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2010: Sâu Stuxnet</a:t>
            </a:r>
            <a:r>
              <a:rPr lang="en-US"/>
              <a:t>  </a:t>
            </a:r>
            <a:endParaRPr lang="vi-VN"/>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9</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0"/>
            <a:ext cx="8991600" cy="39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697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1387</TotalTime>
  <Words>3011</Words>
  <Application>Microsoft Office PowerPoint</Application>
  <PresentationFormat>On-screen Show (4:3)</PresentationFormat>
  <Paragraphs>292</Paragraphs>
  <Slides>47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 Narrow</vt:lpstr>
      <vt:lpstr>Calibri</vt:lpstr>
      <vt:lpstr>Muli</vt:lpstr>
      <vt:lpstr>Nunito Sans</vt:lpstr>
      <vt:lpstr>Tahoma</vt:lpstr>
      <vt:lpstr>Times New Roman</vt:lpstr>
      <vt:lpstr>Wingdings</vt:lpstr>
      <vt:lpstr>Slide bài giảng</vt:lpstr>
      <vt:lpstr>Thông tin về giảng viên</vt:lpstr>
      <vt:lpstr>CƠ SỞ AN TOÀN THÔNG TIN</vt:lpstr>
      <vt:lpstr>PowerPoint Presentation</vt:lpstr>
      <vt:lpstr>PowerPoint Presentation</vt:lpstr>
      <vt:lpstr>Mục tiêu học phần</vt:lpstr>
      <vt:lpstr>Cấu trúc học phần</vt:lpstr>
      <vt:lpstr>Kế hoạch học phần</vt:lpstr>
      <vt:lpstr>PowerPoint Presentation</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Case Study: Dark Trace</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Điểm yếu bảo mật ở Việt Nam</vt:lpstr>
      <vt:lpstr>PowerPoint Presentation</vt:lpstr>
      <vt:lpstr>Thông tin và dữ liệu</vt:lpstr>
      <vt:lpstr>Thông tin và dữ liệu</vt:lpstr>
      <vt:lpstr>Thông tin và dữ liệu</vt:lpstr>
      <vt:lpstr>Thông tin và dữ liệu</vt:lpstr>
      <vt:lpstr>Thông tin và dữ liệu</vt:lpstr>
      <vt:lpstr>Hệ thống thông tin</vt:lpstr>
      <vt:lpstr>Hệ thống thông tin</vt:lpstr>
      <vt:lpstr>Hệ thống thông tin</vt:lpstr>
      <vt:lpstr>Hệ thống thông tin</vt:lpstr>
      <vt:lpstr>PowerPoint Presentation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Các lĩnh vực trong an toàn thông tin</vt:lpstr>
      <vt:lpstr>Bản đồ Ứng Dụng Bảo Mật</vt:lpstr>
      <vt:lpstr>PowerPoint Presentation</vt:lpstr>
      <vt:lpstr>Hiện tại, Tương lai &amp; Thách thức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Trần Nhật Long</cp:lastModifiedBy>
  <cp:revision>86</cp:revision>
  <dcterms:created xsi:type="dcterms:W3CDTF">2016-09-04T02:02:16Z</dcterms:created>
  <dcterms:modified xsi:type="dcterms:W3CDTF">2021-08-30T08:47:52Z</dcterms:modified>
</cp:coreProperties>
</file>